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1.xml" ContentType="application/inkml+xml"/>
  <Override PartName="/ppt/ink/ink2.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1"/>
  </p:sldMasterIdLst>
  <p:notesMasterIdLst>
    <p:notesMasterId r:id="rId92"/>
  </p:notesMasterIdLst>
  <p:sldIdLst>
    <p:sldId id="308" r:id="rId2"/>
    <p:sldId id="349" r:id="rId3"/>
    <p:sldId id="380" r:id="rId4"/>
    <p:sldId id="320" r:id="rId5"/>
    <p:sldId id="321" r:id="rId6"/>
    <p:sldId id="346" r:id="rId7"/>
    <p:sldId id="355" r:id="rId8"/>
    <p:sldId id="385" r:id="rId9"/>
    <p:sldId id="322" r:id="rId10"/>
    <p:sldId id="318" r:id="rId11"/>
    <p:sldId id="323" r:id="rId12"/>
    <p:sldId id="326" r:id="rId13"/>
    <p:sldId id="327" r:id="rId14"/>
    <p:sldId id="375" r:id="rId15"/>
    <p:sldId id="343" r:id="rId16"/>
    <p:sldId id="335" r:id="rId17"/>
    <p:sldId id="379" r:id="rId18"/>
    <p:sldId id="336" r:id="rId19"/>
    <p:sldId id="337" r:id="rId20"/>
    <p:sldId id="338" r:id="rId21"/>
    <p:sldId id="339" r:id="rId22"/>
    <p:sldId id="340" r:id="rId23"/>
    <p:sldId id="341" r:id="rId24"/>
    <p:sldId id="345" r:id="rId25"/>
    <p:sldId id="316" r:id="rId26"/>
    <p:sldId id="381" r:id="rId27"/>
    <p:sldId id="257" r:id="rId28"/>
    <p:sldId id="309" r:id="rId29"/>
    <p:sldId id="261" r:id="rId30"/>
    <p:sldId id="262" r:id="rId31"/>
    <p:sldId id="263" r:id="rId32"/>
    <p:sldId id="268" r:id="rId33"/>
    <p:sldId id="265" r:id="rId34"/>
    <p:sldId id="258" r:id="rId35"/>
    <p:sldId id="389" r:id="rId36"/>
    <p:sldId id="259" r:id="rId37"/>
    <p:sldId id="260" r:id="rId38"/>
    <p:sldId id="266" r:id="rId39"/>
    <p:sldId id="284" r:id="rId40"/>
    <p:sldId id="267" r:id="rId41"/>
    <p:sldId id="382" r:id="rId42"/>
    <p:sldId id="364" r:id="rId43"/>
    <p:sldId id="365" r:id="rId44"/>
    <p:sldId id="270" r:id="rId45"/>
    <p:sldId id="269" r:id="rId46"/>
    <p:sldId id="303" r:id="rId47"/>
    <p:sldId id="347" r:id="rId48"/>
    <p:sldId id="288" r:id="rId49"/>
    <p:sldId id="363" r:id="rId50"/>
    <p:sldId id="390" r:id="rId51"/>
    <p:sldId id="278" r:id="rId52"/>
    <p:sldId id="281" r:id="rId53"/>
    <p:sldId id="362" r:id="rId54"/>
    <p:sldId id="357" r:id="rId55"/>
    <p:sldId id="360" r:id="rId56"/>
    <p:sldId id="359" r:id="rId57"/>
    <p:sldId id="361" r:id="rId58"/>
    <p:sldId id="358" r:id="rId59"/>
    <p:sldId id="387" r:id="rId60"/>
    <p:sldId id="388" r:id="rId61"/>
    <p:sldId id="369" r:id="rId62"/>
    <p:sldId id="282" r:id="rId63"/>
    <p:sldId id="310" r:id="rId64"/>
    <p:sldId id="311" r:id="rId65"/>
    <p:sldId id="312" r:id="rId66"/>
    <p:sldId id="367" r:id="rId67"/>
    <p:sldId id="350" r:id="rId68"/>
    <p:sldId id="353" r:id="rId69"/>
    <p:sldId id="351" r:id="rId70"/>
    <p:sldId id="354" r:id="rId71"/>
    <p:sldId id="366" r:id="rId72"/>
    <p:sldId id="352" r:id="rId73"/>
    <p:sldId id="290" r:id="rId74"/>
    <p:sldId id="371" r:id="rId75"/>
    <p:sldId id="372" r:id="rId76"/>
    <p:sldId id="383" r:id="rId77"/>
    <p:sldId id="373" r:id="rId78"/>
    <p:sldId id="328" r:id="rId79"/>
    <p:sldId id="329" r:id="rId80"/>
    <p:sldId id="331" r:id="rId81"/>
    <p:sldId id="333" r:id="rId82"/>
    <p:sldId id="376" r:id="rId83"/>
    <p:sldId id="378" r:id="rId84"/>
    <p:sldId id="391" r:id="rId85"/>
    <p:sldId id="386" r:id="rId86"/>
    <p:sldId id="392" r:id="rId87"/>
    <p:sldId id="393" r:id="rId88"/>
    <p:sldId id="398" r:id="rId89"/>
    <p:sldId id="397" r:id="rId90"/>
    <p:sldId id="384"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AD6E548-9EB9-4483-BE56-C289870C4FD2}">
          <p14:sldIdLst>
            <p14:sldId id="308"/>
            <p14:sldId id="349"/>
            <p14:sldId id="380"/>
            <p14:sldId id="320"/>
            <p14:sldId id="321"/>
            <p14:sldId id="346"/>
            <p14:sldId id="355"/>
            <p14:sldId id="385"/>
            <p14:sldId id="322"/>
            <p14:sldId id="318"/>
            <p14:sldId id="323"/>
            <p14:sldId id="326"/>
            <p14:sldId id="327"/>
            <p14:sldId id="375"/>
            <p14:sldId id="343"/>
            <p14:sldId id="335"/>
            <p14:sldId id="379"/>
            <p14:sldId id="336"/>
            <p14:sldId id="337"/>
            <p14:sldId id="338"/>
            <p14:sldId id="339"/>
            <p14:sldId id="340"/>
            <p14:sldId id="341"/>
            <p14:sldId id="345"/>
            <p14:sldId id="316"/>
          </p14:sldIdLst>
        </p14:section>
        <p14:section name="Reassessing schizophrenia" id="{885144A1-48DC-4723-8A6E-80C311AE73A3}">
          <p14:sldIdLst>
            <p14:sldId id="381"/>
            <p14:sldId id="257"/>
            <p14:sldId id="309"/>
            <p14:sldId id="261"/>
            <p14:sldId id="262"/>
            <p14:sldId id="263"/>
            <p14:sldId id="268"/>
            <p14:sldId id="265"/>
            <p14:sldId id="258"/>
            <p14:sldId id="389"/>
            <p14:sldId id="259"/>
            <p14:sldId id="260"/>
            <p14:sldId id="266"/>
            <p14:sldId id="284"/>
            <p14:sldId id="267"/>
          </p14:sldIdLst>
        </p14:section>
        <p14:section name="CBT Techniques" id="{8E13C9CF-676B-471E-815A-D583E23FC30E}">
          <p14:sldIdLst>
            <p14:sldId id="382"/>
            <p14:sldId id="364"/>
            <p14:sldId id="365"/>
            <p14:sldId id="270"/>
            <p14:sldId id="269"/>
            <p14:sldId id="303"/>
            <p14:sldId id="347"/>
            <p14:sldId id="288"/>
          </p14:sldIdLst>
        </p14:section>
        <p14:section name="Normalizing" id="{884350FB-C382-4F2E-9876-7C8D3F24FCE3}">
          <p14:sldIdLst>
            <p14:sldId id="363"/>
            <p14:sldId id="390"/>
            <p14:sldId id="278"/>
            <p14:sldId id="281"/>
          </p14:sldIdLst>
        </p14:section>
        <p14:section name="Untitled Section" id="{B5D7D896-34BA-4F50-B231-0EB9AD1C980F}">
          <p14:sldIdLst/>
        </p14:section>
        <p14:section name="Examples" id="{BDE2DAA6-392B-4892-B50B-354BB880642F}">
          <p14:sldIdLst>
            <p14:sldId id="362"/>
            <p14:sldId id="357"/>
            <p14:sldId id="360"/>
            <p14:sldId id="359"/>
            <p14:sldId id="361"/>
            <p14:sldId id="358"/>
            <p14:sldId id="387"/>
            <p14:sldId id="388"/>
          </p14:sldIdLst>
        </p14:section>
        <p14:section name="Explanations" id="{61C0F986-FDFF-4909-B542-8A6C31A455A4}">
          <p14:sldIdLst>
            <p14:sldId id="369"/>
            <p14:sldId id="282"/>
            <p14:sldId id="310"/>
            <p14:sldId id="311"/>
            <p14:sldId id="312"/>
          </p14:sldIdLst>
        </p14:section>
        <p14:section name="More Examples" id="{5B5BD5CC-6418-4964-AA11-E9032E476536}">
          <p14:sldIdLst>
            <p14:sldId id="367"/>
            <p14:sldId id="350"/>
            <p14:sldId id="353"/>
            <p14:sldId id="351"/>
            <p14:sldId id="354"/>
            <p14:sldId id="366"/>
            <p14:sldId id="352"/>
            <p14:sldId id="290"/>
            <p14:sldId id="371"/>
            <p14:sldId id="372"/>
          </p14:sldIdLst>
        </p14:section>
        <p14:section name="Training issues" id="{7BC2789B-54AA-41F3-83C6-356EC525AD7C}">
          <p14:sldIdLst>
            <p14:sldId id="383"/>
            <p14:sldId id="373"/>
            <p14:sldId id="328"/>
            <p14:sldId id="329"/>
            <p14:sldId id="331"/>
            <p14:sldId id="333"/>
            <p14:sldId id="376"/>
            <p14:sldId id="378"/>
            <p14:sldId id="391"/>
            <p14:sldId id="386"/>
            <p14:sldId id="392"/>
            <p14:sldId id="393"/>
            <p14:sldId id="398"/>
            <p14:sldId id="397"/>
            <p14:sldId id="38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90872" autoAdjust="0"/>
  </p:normalViewPr>
  <p:slideViewPr>
    <p:cSldViewPr>
      <p:cViewPr>
        <p:scale>
          <a:sx n="84" d="100"/>
          <a:sy n="84" d="100"/>
        </p:scale>
        <p:origin x="-546" y="-516"/>
      </p:cViewPr>
      <p:guideLst>
        <p:guide orient="horz" pos="2160"/>
        <p:guide pos="2880"/>
      </p:guideLst>
    </p:cSldViewPr>
  </p:slideViewPr>
  <p:outlineViewPr>
    <p:cViewPr>
      <p:scale>
        <a:sx n="33" d="100"/>
        <a:sy n="33" d="100"/>
      </p:scale>
      <p:origin x="0" y="-40056"/>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50" d="100"/>
          <a:sy n="50" d="100"/>
        </p:scale>
        <p:origin x="29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75" units="1/cm"/>
          <inkml:channelProperty channel="Y" name="resolution" value="310.22726" units="1/cm"/>
        </inkml:channelProperties>
      </inkml:inkSource>
      <inkml:timestamp xml:id="ts0" timeString="2013-09-06T04:57:53.48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85EA55B-04B5-4A33-89E7-71473851917B}" emma:medium="tactile" emma:mode="ink">
          <msink:context xmlns:msink="http://schemas.microsoft.com/ink/2010/main" type="writingRegion" rotatedBoundingBox="23951,1802 23966,1802 23966,1817 23951,1817"/>
        </emma:interpretation>
      </emma:emma>
    </inkml:annotationXML>
    <inkml:traceGroup>
      <inkml:annotationXML>
        <emma:emma xmlns:emma="http://www.w3.org/2003/04/emma" version="1.0">
          <emma:interpretation id="{B04489F8-1A95-4C95-8DF6-E96D507ED718}" emma:medium="tactile" emma:mode="ink">
            <msink:context xmlns:msink="http://schemas.microsoft.com/ink/2010/main" type="paragraph" rotatedBoundingBox="23951,1802 23966,1802 23966,1817 23951,1817" alignmentLevel="1"/>
          </emma:interpretation>
        </emma:emma>
      </inkml:annotationXML>
      <inkml:traceGroup>
        <inkml:annotationXML>
          <emma:emma xmlns:emma="http://www.w3.org/2003/04/emma" version="1.0">
            <emma:interpretation id="{7716BB6D-AAE9-494B-B39F-8B4DF4D47EA3}" emma:medium="tactile" emma:mode="ink">
              <msink:context xmlns:msink="http://schemas.microsoft.com/ink/2010/main" type="line" rotatedBoundingBox="23951,1802 23966,1802 23966,1817 23951,1817"/>
            </emma:interpretation>
          </emma:emma>
        </inkml:annotationXML>
        <inkml:traceGroup>
          <inkml:annotationXML>
            <emma:emma xmlns:emma="http://www.w3.org/2003/04/emma" version="1.0">
              <emma:interpretation id="{E686398D-28EE-4121-B72F-3082E31AE02B}" emma:medium="tactile" emma:mode="ink">
                <msink:context xmlns:msink="http://schemas.microsoft.com/ink/2010/main" type="inkWord" rotatedBoundingBox="23951,1802 23966,1802 23966,1817 23951,1817"/>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0,'0'0,"0"0,0 0,0 0,0 0,0 0,0 0,0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75" units="1/cm"/>
          <inkml:channelProperty channel="Y" name="resolution" value="310.22726" units="1/cm"/>
        </inkml:channelProperties>
      </inkml:inkSource>
      <inkml:timestamp xml:id="ts0" timeString="2013-09-06T04:57:43.51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F5CFDD0-8359-44E1-9EDB-63428709A149}" emma:medium="tactile" emma:mode="ink">
          <msink:context xmlns:msink="http://schemas.microsoft.com/ink/2010/main" type="writingRegion" rotatedBoundingBox="9246,13600 9261,13600 9261,13615 9246,13615"/>
        </emma:interpretation>
      </emma:emma>
    </inkml:annotationXML>
    <inkml:traceGroup>
      <inkml:annotationXML>
        <emma:emma xmlns:emma="http://www.w3.org/2003/04/emma" version="1.0">
          <emma:interpretation id="{9120D606-85A1-4F90-8EAE-281203E4453D}" emma:medium="tactile" emma:mode="ink">
            <msink:context xmlns:msink="http://schemas.microsoft.com/ink/2010/main" type="paragraph" rotatedBoundingBox="9246,13600 9261,13600 9261,13615 9246,13615" alignmentLevel="1"/>
          </emma:interpretation>
        </emma:emma>
      </inkml:annotationXML>
      <inkml:traceGroup>
        <inkml:annotationXML>
          <emma:emma xmlns:emma="http://www.w3.org/2003/04/emma" version="1.0">
            <emma:interpretation id="{A8974A33-1612-4A67-9E36-ABF4585BB342}" emma:medium="tactile" emma:mode="ink">
              <msink:context xmlns:msink="http://schemas.microsoft.com/ink/2010/main" type="line" rotatedBoundingBox="9246,13600 9261,13600 9261,13615 9246,13615"/>
            </emma:interpretation>
          </emma:emma>
        </inkml:annotationXML>
        <inkml:traceGroup>
          <inkml:annotationXML>
            <emma:emma xmlns:emma="http://www.w3.org/2003/04/emma" version="1.0">
              <emma:interpretation id="{9710992B-25D5-4BDE-926E-25F3018E8AC3}" emma:medium="tactile" emma:mode="ink">
                <msink:context xmlns:msink="http://schemas.microsoft.com/ink/2010/main" type="inkWord" rotatedBoundingBox="9246,13600 9261,13600 9261,13615 9246,1361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1263 3181,'0'0,"0"0,0 0,0 0,0 0,0 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45DCAA2-1419-42E6-863A-223A5B550581}" type="datetimeFigureOut">
              <a:rPr lang="en-US"/>
              <a:pPr>
                <a:defRPr/>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D57E19-4101-496C-90C1-530F771BE066}" type="slidenum">
              <a:rPr lang="en-US"/>
              <a:pPr/>
              <a:t>‹#›</a:t>
            </a:fld>
            <a:endParaRPr lang="en-US"/>
          </a:p>
        </p:txBody>
      </p:sp>
    </p:spTree>
    <p:extLst>
      <p:ext uri="{BB962C8B-B14F-4D97-AF65-F5344CB8AC3E}">
        <p14:creationId xmlns:p14="http://schemas.microsoft.com/office/powerpoint/2010/main" val="2332591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E10AEE-25F9-4CAB-B924-7E0BF5207499}" type="slidenum">
              <a:rPr lang="en-US"/>
              <a:pPr eaLnBrk="1" hangingPunct="1"/>
              <a:t>1</a:t>
            </a:fld>
            <a:endParaRPr lang="en-US" dirty="0"/>
          </a:p>
        </p:txBody>
      </p:sp>
    </p:spTree>
    <p:extLst>
      <p:ext uri="{BB962C8B-B14F-4D97-AF65-F5344CB8AC3E}">
        <p14:creationId xmlns:p14="http://schemas.microsoft.com/office/powerpoint/2010/main" val="315029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w="12700" cap="flat">
            <a:solidFill>
              <a:schemeClr val="tx1"/>
            </a:solidFill>
          </a:ln>
        </p:spPr>
      </p:sp>
      <p:sp>
        <p:nvSpPr>
          <p:cNvPr id="47106"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GB" dirty="0" smtClean="0"/>
          </a:p>
        </p:txBody>
      </p:sp>
    </p:spTree>
    <p:extLst>
      <p:ext uri="{BB962C8B-B14F-4D97-AF65-F5344CB8AC3E}">
        <p14:creationId xmlns:p14="http://schemas.microsoft.com/office/powerpoint/2010/main" val="33286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57363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1150938" y="692150"/>
            <a:ext cx="4556125" cy="3416300"/>
          </a:xfrm>
          <a:ln/>
        </p:spPr>
      </p:sp>
      <p:sp>
        <p:nvSpPr>
          <p:cNvPr id="53250"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297927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50938" y="692150"/>
            <a:ext cx="4556125" cy="3416300"/>
          </a:xfrm>
          <a:ln/>
        </p:spPr>
      </p:sp>
      <p:sp>
        <p:nvSpPr>
          <p:cNvPr id="55298"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183691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1152525" y="692150"/>
            <a:ext cx="4554538" cy="3416300"/>
          </a:xfrm>
          <a:ln/>
        </p:spPr>
      </p:sp>
      <p:sp>
        <p:nvSpPr>
          <p:cNvPr id="59394"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165876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150938" y="692150"/>
            <a:ext cx="4556125" cy="3416300"/>
          </a:xfrm>
          <a:ln/>
        </p:spPr>
      </p:sp>
      <p:sp>
        <p:nvSpPr>
          <p:cNvPr id="65538"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340121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5D4050-898E-4F2C-BF0C-DFEC6559FE0B}" type="slidenum">
              <a:rPr lang="en-US"/>
              <a:pPr eaLnBrk="1" hangingPunct="1"/>
              <a:t>27</a:t>
            </a:fld>
            <a:endParaRPr lang="en-US"/>
          </a:p>
        </p:txBody>
      </p:sp>
    </p:spTree>
    <p:extLst>
      <p:ext uri="{BB962C8B-B14F-4D97-AF65-F5344CB8AC3E}">
        <p14:creationId xmlns:p14="http://schemas.microsoft.com/office/powerpoint/2010/main" val="221060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1F36E9-16B4-495E-975C-E818DCB31446}" type="slidenum">
              <a:rPr lang="en-US"/>
              <a:pPr eaLnBrk="1" hangingPunct="1"/>
              <a:t>28</a:t>
            </a:fld>
            <a:endParaRPr lang="en-US"/>
          </a:p>
        </p:txBody>
      </p:sp>
    </p:spTree>
    <p:extLst>
      <p:ext uri="{BB962C8B-B14F-4D97-AF65-F5344CB8AC3E}">
        <p14:creationId xmlns:p14="http://schemas.microsoft.com/office/powerpoint/2010/main" val="180109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27689F-D30B-4C6F-A347-6B1D3F7C9E79}" type="slidenum">
              <a:rPr lang="en-US"/>
              <a:pPr eaLnBrk="1" hangingPunct="1"/>
              <a:t>29</a:t>
            </a:fld>
            <a:endParaRPr lang="en-US"/>
          </a:p>
        </p:txBody>
      </p:sp>
    </p:spTree>
    <p:extLst>
      <p:ext uri="{BB962C8B-B14F-4D97-AF65-F5344CB8AC3E}">
        <p14:creationId xmlns:p14="http://schemas.microsoft.com/office/powerpoint/2010/main" val="208978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939215-1E69-49E3-9A3F-453329F110C9}" type="slidenum">
              <a:rPr lang="en-US"/>
              <a:pPr eaLnBrk="1" hangingPunct="1"/>
              <a:t>30</a:t>
            </a:fld>
            <a:endParaRPr lang="en-US"/>
          </a:p>
        </p:txBody>
      </p:sp>
    </p:spTree>
    <p:extLst>
      <p:ext uri="{BB962C8B-B14F-4D97-AF65-F5344CB8AC3E}">
        <p14:creationId xmlns:p14="http://schemas.microsoft.com/office/powerpoint/2010/main" val="288041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50938" y="692150"/>
            <a:ext cx="4556125" cy="3416300"/>
          </a:xfrm>
          <a:ln/>
        </p:spPr>
      </p:sp>
      <p:sp>
        <p:nvSpPr>
          <p:cNvPr id="28674"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315228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0C9618-E0FB-4B01-BEC1-97F661944A1D}" type="slidenum">
              <a:rPr lang="en-US"/>
              <a:pPr eaLnBrk="1" hangingPunct="1"/>
              <a:t>31</a:t>
            </a:fld>
            <a:endParaRPr lang="en-US"/>
          </a:p>
        </p:txBody>
      </p:sp>
    </p:spTree>
    <p:extLst>
      <p:ext uri="{BB962C8B-B14F-4D97-AF65-F5344CB8AC3E}">
        <p14:creationId xmlns:p14="http://schemas.microsoft.com/office/powerpoint/2010/main" val="3315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3C4B9B-496A-4693-A813-B5D504547D1D}" type="slidenum">
              <a:rPr lang="en-US"/>
              <a:pPr eaLnBrk="1" hangingPunct="1"/>
              <a:t>32</a:t>
            </a:fld>
            <a:endParaRPr lang="en-US"/>
          </a:p>
        </p:txBody>
      </p:sp>
    </p:spTree>
    <p:extLst>
      <p:ext uri="{BB962C8B-B14F-4D97-AF65-F5344CB8AC3E}">
        <p14:creationId xmlns:p14="http://schemas.microsoft.com/office/powerpoint/2010/main" val="496858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DD8371-5F1D-48DC-808F-C117C9A062EF}" type="slidenum">
              <a:rPr lang="en-US"/>
              <a:pPr eaLnBrk="1" hangingPunct="1"/>
              <a:t>33</a:t>
            </a:fld>
            <a:endParaRPr lang="en-US"/>
          </a:p>
        </p:txBody>
      </p:sp>
    </p:spTree>
    <p:extLst>
      <p:ext uri="{BB962C8B-B14F-4D97-AF65-F5344CB8AC3E}">
        <p14:creationId xmlns:p14="http://schemas.microsoft.com/office/powerpoint/2010/main" val="3739144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4237EF-FA7E-4B59-884F-659429457DFA}" type="slidenum">
              <a:rPr lang="en-US"/>
              <a:pPr eaLnBrk="1" hangingPunct="1"/>
              <a:t>34</a:t>
            </a:fld>
            <a:endParaRPr lang="en-US"/>
          </a:p>
        </p:txBody>
      </p:sp>
    </p:spTree>
    <p:extLst>
      <p:ext uri="{BB962C8B-B14F-4D97-AF65-F5344CB8AC3E}">
        <p14:creationId xmlns:p14="http://schemas.microsoft.com/office/powerpoint/2010/main" val="133753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3839A2-6BBE-467A-894F-6C68550A4745}" type="slidenum">
              <a:rPr lang="en-US"/>
              <a:pPr eaLnBrk="1" hangingPunct="1"/>
              <a:t>36</a:t>
            </a:fld>
            <a:endParaRPr lang="en-US"/>
          </a:p>
        </p:txBody>
      </p:sp>
    </p:spTree>
    <p:extLst>
      <p:ext uri="{BB962C8B-B14F-4D97-AF65-F5344CB8AC3E}">
        <p14:creationId xmlns:p14="http://schemas.microsoft.com/office/powerpoint/2010/main" val="323344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4EEC50-737B-4EC6-8CC8-B0E93E6D7AD5}" type="slidenum">
              <a:rPr lang="en-US"/>
              <a:pPr eaLnBrk="1" hangingPunct="1"/>
              <a:t>37</a:t>
            </a:fld>
            <a:endParaRPr lang="en-US"/>
          </a:p>
        </p:txBody>
      </p:sp>
    </p:spTree>
    <p:extLst>
      <p:ext uri="{BB962C8B-B14F-4D97-AF65-F5344CB8AC3E}">
        <p14:creationId xmlns:p14="http://schemas.microsoft.com/office/powerpoint/2010/main" val="194318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4D554B-06F3-4108-9784-1BF5BAC2BDD0}" type="slidenum">
              <a:rPr lang="en-US"/>
              <a:pPr eaLnBrk="1" hangingPunct="1"/>
              <a:t>38</a:t>
            </a:fld>
            <a:endParaRPr lang="en-US"/>
          </a:p>
        </p:txBody>
      </p:sp>
    </p:spTree>
    <p:extLst>
      <p:ext uri="{BB962C8B-B14F-4D97-AF65-F5344CB8AC3E}">
        <p14:creationId xmlns:p14="http://schemas.microsoft.com/office/powerpoint/2010/main" val="4016870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2DFC8D-3D6B-4121-B77C-5AEFBFE74BFB}" type="slidenum">
              <a:rPr lang="en-US"/>
              <a:pPr eaLnBrk="1" hangingPunct="1"/>
              <a:t>39</a:t>
            </a:fld>
            <a:endParaRPr lang="en-US"/>
          </a:p>
        </p:txBody>
      </p:sp>
    </p:spTree>
    <p:extLst>
      <p:ext uri="{BB962C8B-B14F-4D97-AF65-F5344CB8AC3E}">
        <p14:creationId xmlns:p14="http://schemas.microsoft.com/office/powerpoint/2010/main" val="175739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C90D5C-C92A-4D79-AE8C-831F8B3635E1}" type="slidenum">
              <a:rPr lang="en-US"/>
              <a:pPr eaLnBrk="1" hangingPunct="1"/>
              <a:t>40</a:t>
            </a:fld>
            <a:endParaRPr lang="en-US"/>
          </a:p>
        </p:txBody>
      </p:sp>
    </p:spTree>
    <p:extLst>
      <p:ext uri="{BB962C8B-B14F-4D97-AF65-F5344CB8AC3E}">
        <p14:creationId xmlns:p14="http://schemas.microsoft.com/office/powerpoint/2010/main" val="3732928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BC0789-1C49-4D08-A034-7F9E4B95843F}" type="slidenum">
              <a:rPr lang="en-US"/>
              <a:pPr eaLnBrk="1" hangingPunct="1"/>
              <a:t>44</a:t>
            </a:fld>
            <a:endParaRPr lang="en-US"/>
          </a:p>
        </p:txBody>
      </p:sp>
    </p:spTree>
    <p:extLst>
      <p:ext uri="{BB962C8B-B14F-4D97-AF65-F5344CB8AC3E}">
        <p14:creationId xmlns:p14="http://schemas.microsoft.com/office/powerpoint/2010/main" val="198761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3896BA1-DBE2-4245-BB39-2B99305C5D8E}" type="datetime1">
              <a:rPr lang="en-US" smtClean="0"/>
              <a:pPr fontAlgn="base">
                <a:spcBef>
                  <a:spcPct val="0"/>
                </a:spcBef>
                <a:spcAft>
                  <a:spcPct val="0"/>
                </a:spcAft>
                <a:defRPr/>
              </a:pPr>
              <a:t>9/20/2013</a:t>
            </a:fld>
            <a:endParaRPr lang="en-US" dirty="0" smtClean="0"/>
          </a:p>
        </p:txBody>
      </p:sp>
      <p:sp>
        <p:nvSpPr>
          <p:cNvPr id="33797"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002742-203D-458B-8279-58BD296F3BCA}" type="slidenum">
              <a:rPr lang="en-US">
                <a:latin typeface="Calibri" panose="020F0502020204030204" pitchFamily="34" charset="0"/>
              </a:rPr>
              <a:pPr eaLnBrk="1" hangingPunct="1"/>
              <a:t>4</a:t>
            </a:fld>
            <a:endParaRPr lang="en-US" dirty="0">
              <a:latin typeface="Calibri" panose="020F0502020204030204" pitchFamily="34" charset="0"/>
            </a:endParaRPr>
          </a:p>
        </p:txBody>
      </p:sp>
    </p:spTree>
    <p:extLst>
      <p:ext uri="{BB962C8B-B14F-4D97-AF65-F5344CB8AC3E}">
        <p14:creationId xmlns:p14="http://schemas.microsoft.com/office/powerpoint/2010/main" val="1520225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82D9B2-8586-40D0-82C4-4D3CFBAC6B8D}" type="slidenum">
              <a:rPr lang="en-US"/>
              <a:pPr eaLnBrk="1" hangingPunct="1"/>
              <a:t>45</a:t>
            </a:fld>
            <a:endParaRPr lang="en-US"/>
          </a:p>
        </p:txBody>
      </p:sp>
    </p:spTree>
    <p:extLst>
      <p:ext uri="{BB962C8B-B14F-4D97-AF65-F5344CB8AC3E}">
        <p14:creationId xmlns:p14="http://schemas.microsoft.com/office/powerpoint/2010/main" val="165689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9D400A-651B-4BA7-9D5B-C401164C33EF}" type="slidenum">
              <a:rPr lang="en-US"/>
              <a:pPr eaLnBrk="1" hangingPunct="1"/>
              <a:t>46</a:t>
            </a:fld>
            <a:endParaRPr lang="en-US"/>
          </a:p>
        </p:txBody>
      </p:sp>
    </p:spTree>
    <p:extLst>
      <p:ext uri="{BB962C8B-B14F-4D97-AF65-F5344CB8AC3E}">
        <p14:creationId xmlns:p14="http://schemas.microsoft.com/office/powerpoint/2010/main" val="2304481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ED426A-AEA9-41CD-B9B6-7C0BF05B127E}" type="slidenum">
              <a:rPr lang="en-US">
                <a:cs typeface="Times New Roman" panose="02020603050405020304" pitchFamily="18" charset="0"/>
              </a:rPr>
              <a:pPr eaLnBrk="1" hangingPunct="1"/>
              <a:t>48</a:t>
            </a:fld>
            <a:endParaRPr lang="en-US">
              <a:cs typeface="Times New Roman" panose="02020603050405020304" pitchFamily="18" charset="0"/>
            </a:endParaRPr>
          </a:p>
        </p:txBody>
      </p:sp>
      <p:sp>
        <p:nvSpPr>
          <p:cNvPr id="819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cs typeface="Times New Roman" panose="02020603050405020304" pitchFamily="18" charset="0"/>
              </a:rPr>
              <a:t>This shows that the therapist is interested in what the client has to say &amp; allows the client to feel more comfortable about opening up &amp; providing more details. </a:t>
            </a:r>
          </a:p>
          <a:p>
            <a:pPr eaLnBrk="1" hangingPunct="1">
              <a:spcBef>
                <a:spcPct val="0"/>
              </a:spcBef>
            </a:pPr>
            <a:endParaRPr lang="en-US" smtClean="0">
              <a:cs typeface="Times New Roman" panose="02020603050405020304" pitchFamily="18" charset="0"/>
            </a:endParaRPr>
          </a:p>
          <a:p>
            <a:pPr eaLnBrk="1" hangingPunct="1">
              <a:spcBef>
                <a:spcPct val="0"/>
              </a:spcBef>
            </a:pPr>
            <a:r>
              <a:rPr lang="en-US" smtClean="0">
                <a:cs typeface="Times New Roman" panose="02020603050405020304" pitchFamily="18" charset="0"/>
              </a:rPr>
              <a:t>Further questioning allows the therapist to determine the series of events which led to the client</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s beliefs, the client</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s percecliention and interpretation of the events as described, and the therapist is able to ascertain the evidence that the client is currently subscribing to that are maintaining the delusional beliefs.  </a:t>
            </a:r>
          </a:p>
        </p:txBody>
      </p:sp>
    </p:spTree>
    <p:extLst>
      <p:ext uri="{BB962C8B-B14F-4D97-AF65-F5344CB8AC3E}">
        <p14:creationId xmlns:p14="http://schemas.microsoft.com/office/powerpoint/2010/main" val="299122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7B8D3F-2AD9-47A5-9056-D83F0AB985B5}" type="slidenum">
              <a:rPr lang="en-US"/>
              <a:pPr eaLnBrk="1" hangingPunct="1"/>
              <a:t>51</a:t>
            </a:fld>
            <a:endParaRPr lang="en-US"/>
          </a:p>
        </p:txBody>
      </p:sp>
    </p:spTree>
    <p:extLst>
      <p:ext uri="{BB962C8B-B14F-4D97-AF65-F5344CB8AC3E}">
        <p14:creationId xmlns:p14="http://schemas.microsoft.com/office/powerpoint/2010/main" val="3445643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3A0095-4307-4266-93F7-36B0010A859B}" type="slidenum">
              <a:rPr lang="en-US"/>
              <a:pPr eaLnBrk="1" hangingPunct="1"/>
              <a:t>52</a:t>
            </a:fld>
            <a:endParaRPr lang="en-US"/>
          </a:p>
        </p:txBody>
      </p:sp>
    </p:spTree>
    <p:extLst>
      <p:ext uri="{BB962C8B-B14F-4D97-AF65-F5344CB8AC3E}">
        <p14:creationId xmlns:p14="http://schemas.microsoft.com/office/powerpoint/2010/main" val="3827718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xfrm>
            <a:off x="1150938" y="692150"/>
            <a:ext cx="4556125" cy="3416300"/>
          </a:xfrm>
          <a:ln/>
        </p:spPr>
      </p:sp>
      <p:sp>
        <p:nvSpPr>
          <p:cNvPr id="114690"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40692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xfrm>
            <a:off x="1150938" y="692150"/>
            <a:ext cx="4556125" cy="3416300"/>
          </a:xfrm>
          <a:ln/>
        </p:spPr>
      </p:sp>
      <p:sp>
        <p:nvSpPr>
          <p:cNvPr id="114690"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603956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50938" y="692150"/>
            <a:ext cx="4556125" cy="3416300"/>
          </a:xfrm>
          <a:ln/>
        </p:spPr>
      </p:sp>
      <p:sp>
        <p:nvSpPr>
          <p:cNvPr id="149506"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3474085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50938" y="692150"/>
            <a:ext cx="4556125" cy="3416300"/>
          </a:xfrm>
          <a:ln/>
        </p:spPr>
      </p:sp>
      <p:sp>
        <p:nvSpPr>
          <p:cNvPr id="149506"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465079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583C4A-1AA1-42F3-A44C-CC3C2DB626E2}" type="slidenum">
              <a:rPr lang="en-US">
                <a:cs typeface="Times New Roman" panose="02020603050405020304" pitchFamily="18" charset="0"/>
              </a:rPr>
              <a:pPr eaLnBrk="1" hangingPunct="1"/>
              <a:t>58</a:t>
            </a:fld>
            <a:endParaRPr lang="en-US">
              <a:cs typeface="Times New Roman" panose="02020603050405020304" pitchFamily="18" charset="0"/>
            </a:endParaRPr>
          </a:p>
        </p:txBody>
      </p:sp>
      <p:sp>
        <p:nvSpPr>
          <p:cNvPr id="962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62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eaLnBrk="1" hangingPunct="1">
              <a:spcBef>
                <a:spcPct val="0"/>
              </a:spcBef>
            </a:pPr>
            <a:r>
              <a:rPr lang="en-US" sz="1000" smtClean="0">
                <a:solidFill>
                  <a:schemeClr val="hlink"/>
                </a:solidFill>
                <a:cs typeface="Times New Roman" panose="02020603050405020304" pitchFamily="18" charset="0"/>
              </a:rPr>
              <a:t>In this step: client does not have to see aversive experiences as stemming from delusional beliefs. Therapist acquiesces to client beliefs for now</a:t>
            </a:r>
          </a:p>
          <a:p>
            <a:pPr eaLnBrk="1" hangingPunct="1">
              <a:spcBef>
                <a:spcPct val="0"/>
              </a:spcBef>
            </a:pPr>
            <a:endParaRPr lang="en-US" sz="1000" smtClean="0">
              <a:solidFill>
                <a:schemeClr val="hlink"/>
              </a:solidFill>
              <a:cs typeface="Times New Roman" panose="02020603050405020304" pitchFamily="18" charset="0"/>
            </a:endParaRPr>
          </a:p>
          <a:p>
            <a:pPr eaLnBrk="1" hangingPunct="1">
              <a:spcBef>
                <a:spcPct val="0"/>
              </a:spcBef>
            </a:pPr>
            <a:r>
              <a:rPr lang="en-US" smtClean="0">
                <a:cs typeface="Times New Roman" panose="02020603050405020304" pitchFamily="18" charset="0"/>
              </a:rPr>
              <a:t>Cognitive strategies: self instruction via flashcards; attention switching (eg. distraction); attention narrowing.</a:t>
            </a:r>
          </a:p>
          <a:p>
            <a:pPr eaLnBrk="1" hangingPunct="1">
              <a:spcBef>
                <a:spcPct val="0"/>
              </a:spcBef>
            </a:pPr>
            <a:endParaRPr lang="en-US" smtClean="0">
              <a:cs typeface="Times New Roman" panose="02020603050405020304" pitchFamily="18" charset="0"/>
            </a:endParaRPr>
          </a:p>
          <a:p>
            <a:pPr eaLnBrk="1" hangingPunct="1">
              <a:spcBef>
                <a:spcPct val="0"/>
              </a:spcBef>
            </a:pPr>
            <a:r>
              <a:rPr lang="en-US" smtClean="0">
                <a:cs typeface="Times New Roman" panose="02020603050405020304" pitchFamily="18" charset="0"/>
              </a:rPr>
              <a:t>Behavioral: assertiveness &amp; social skills training; activity scheduling; desensitization; &amp; graded exposure</a:t>
            </a:r>
          </a:p>
          <a:p>
            <a:pPr eaLnBrk="1" hangingPunct="1">
              <a:spcBef>
                <a:spcPct val="0"/>
              </a:spcBef>
            </a:pPr>
            <a:endParaRPr lang="en-US" smtClean="0">
              <a:cs typeface="Times New Roman" panose="02020603050405020304" pitchFamily="18" charset="0"/>
            </a:endParaRPr>
          </a:p>
          <a:p>
            <a:pPr eaLnBrk="1" hangingPunct="1">
              <a:spcBef>
                <a:spcPct val="0"/>
              </a:spcBef>
            </a:pPr>
            <a:r>
              <a:rPr lang="en-US" smtClean="0">
                <a:cs typeface="Times New Roman" panose="02020603050405020304" pitchFamily="18" charset="0"/>
              </a:rPr>
              <a:t>Sensory: reducing input (eg. earplugs); alternative input (eg. listening to music)</a:t>
            </a:r>
          </a:p>
          <a:p>
            <a:pPr eaLnBrk="1" hangingPunct="1">
              <a:spcBef>
                <a:spcPct val="0"/>
              </a:spcBef>
            </a:pPr>
            <a:endParaRPr lang="en-US" smtClean="0">
              <a:cs typeface="Times New Roman" panose="02020603050405020304" pitchFamily="18" charset="0"/>
            </a:endParaRPr>
          </a:p>
          <a:p>
            <a:pPr eaLnBrk="1" hangingPunct="1">
              <a:spcBef>
                <a:spcPct val="0"/>
              </a:spcBef>
            </a:pPr>
            <a:r>
              <a:rPr lang="en-US" smtClean="0">
                <a:cs typeface="Times New Roman" panose="02020603050405020304" pitchFamily="18" charset="0"/>
              </a:rPr>
              <a:t>Physiological: relaxation training; breathing control; seeking more or less medication</a:t>
            </a:r>
          </a:p>
          <a:p>
            <a:pPr eaLnBrk="1" hangingPunct="1">
              <a:spcBef>
                <a:spcPct val="0"/>
              </a:spcBef>
            </a:pPr>
            <a:endParaRPr lang="en-US" smtClean="0">
              <a:cs typeface="Times New Roman" panose="02020603050405020304" pitchFamily="18" charset="0"/>
            </a:endParaRPr>
          </a:p>
          <a:p>
            <a:pPr eaLnBrk="1" hangingPunct="1">
              <a:spcBef>
                <a:spcPct val="0"/>
              </a:spcBef>
            </a:pPr>
            <a:r>
              <a:rPr lang="en-US" smtClean="0">
                <a:cs typeface="Times New Roman" panose="02020603050405020304" pitchFamily="18" charset="0"/>
              </a:rPr>
              <a:t>An EXAMPLE of this technique in practice : One therapist decides to acquiesce to the claim that his client</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s neighbors are cannibals. So, he says to the client, </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well, I suppose it</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s possible that they are, but you can</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t get rid of them &amp; you can</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t move</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 He asks the client what his current coping strategies are, noting that his terrors are worse when he comes home after picking his son up from school. He can</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t watch TV b/c of messages that the neighbors try to broadcast to him, &amp; he can</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t take a bath or nap upstairs b/c of the noises the neighbors make to let him know they</a:t>
            </a:r>
            <a:r>
              <a:rPr lang="en-US" smtClean="0">
                <a:latin typeface="Times New Roman" panose="02020603050405020304" pitchFamily="18" charset="0"/>
                <a:cs typeface="Times New Roman" panose="02020603050405020304" pitchFamily="18" charset="0"/>
              </a:rPr>
              <a:t>’</a:t>
            </a:r>
            <a:r>
              <a:rPr lang="en-US" smtClean="0">
                <a:cs typeface="Times New Roman" panose="02020603050405020304" pitchFamily="18" charset="0"/>
              </a:rPr>
              <a:t>re coming. The therapist suggests he watch TV with his son, to drown out the noises, but the client is afraid that the messages would cause him to attack his son. They finally agree that he can handle sitting in the kitchen (the safest place in the house) for 20 minutes until he feels ready to go upstairs. </a:t>
            </a:r>
          </a:p>
        </p:txBody>
      </p:sp>
    </p:spTree>
    <p:extLst>
      <p:ext uri="{BB962C8B-B14F-4D97-AF65-F5344CB8AC3E}">
        <p14:creationId xmlns:p14="http://schemas.microsoft.com/office/powerpoint/2010/main" val="364871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F042B7C-31F4-43A7-A1CF-8449050C4F09}" type="datetime1">
              <a:rPr lang="en-US" smtClean="0"/>
              <a:pPr fontAlgn="base">
                <a:spcBef>
                  <a:spcPct val="0"/>
                </a:spcBef>
                <a:spcAft>
                  <a:spcPct val="0"/>
                </a:spcAft>
                <a:defRPr/>
              </a:pPr>
              <a:t>9/20/2013</a:t>
            </a:fld>
            <a:endParaRPr lang="en-US" dirty="0" smtClean="0"/>
          </a:p>
        </p:txBody>
      </p:sp>
      <p:sp>
        <p:nvSpPr>
          <p:cNvPr id="34821"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0547B-5F60-42F2-9882-2845A0E1EEAC}" type="slidenum">
              <a:rPr lang="en-US">
                <a:latin typeface="Calibri" panose="020F0502020204030204" pitchFamily="34" charset="0"/>
              </a:rPr>
              <a:pPr eaLnBrk="1" hangingPunct="1"/>
              <a:t>5</a:t>
            </a:fld>
            <a:endParaRPr lang="en-US" dirty="0">
              <a:latin typeface="Calibri" panose="020F0502020204030204" pitchFamily="34" charset="0"/>
            </a:endParaRPr>
          </a:p>
        </p:txBody>
      </p:sp>
    </p:spTree>
    <p:extLst>
      <p:ext uri="{BB962C8B-B14F-4D97-AF65-F5344CB8AC3E}">
        <p14:creationId xmlns:p14="http://schemas.microsoft.com/office/powerpoint/2010/main" val="2408426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D57E19-4101-496C-90C1-530F771BE066}" type="slidenum">
              <a:rPr lang="en-US" smtClean="0"/>
              <a:pPr/>
              <a:t>59</a:t>
            </a:fld>
            <a:endParaRPr lang="en-US"/>
          </a:p>
        </p:txBody>
      </p:sp>
    </p:spTree>
    <p:extLst>
      <p:ext uri="{BB962C8B-B14F-4D97-AF65-F5344CB8AC3E}">
        <p14:creationId xmlns:p14="http://schemas.microsoft.com/office/powerpoint/2010/main" val="3592483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Certain types of Cognitive biases-selective might create additional vulnerability</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0D650A-8182-46CD-9A15-7084DFCDDA3B}" type="slidenum">
              <a:rPr lang="en-US"/>
              <a:pPr eaLnBrk="1" hangingPunct="1"/>
              <a:t>62</a:t>
            </a:fld>
            <a:endParaRPr lang="en-US"/>
          </a:p>
        </p:txBody>
      </p:sp>
    </p:spTree>
    <p:extLst>
      <p:ext uri="{BB962C8B-B14F-4D97-AF65-F5344CB8AC3E}">
        <p14:creationId xmlns:p14="http://schemas.microsoft.com/office/powerpoint/2010/main" val="825928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xfrm>
            <a:off x="1150938" y="692150"/>
            <a:ext cx="4556125" cy="3416300"/>
          </a:xfrm>
          <a:ln/>
        </p:spPr>
      </p:sp>
      <p:sp>
        <p:nvSpPr>
          <p:cNvPr id="114690"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3332069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xfrm>
            <a:off x="1150938" y="692150"/>
            <a:ext cx="4556125" cy="3416300"/>
          </a:xfrm>
          <a:ln/>
        </p:spPr>
      </p:sp>
      <p:sp>
        <p:nvSpPr>
          <p:cNvPr id="114690"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690945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50938" y="692150"/>
            <a:ext cx="4556125" cy="3416300"/>
          </a:xfrm>
          <a:ln/>
        </p:spPr>
      </p:sp>
      <p:sp>
        <p:nvSpPr>
          <p:cNvPr id="149506"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2336133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50938" y="692150"/>
            <a:ext cx="4556125" cy="3416300"/>
          </a:xfrm>
          <a:ln/>
        </p:spPr>
      </p:sp>
      <p:sp>
        <p:nvSpPr>
          <p:cNvPr id="149506"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654367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xfrm>
            <a:off x="1150938" y="692150"/>
            <a:ext cx="4556125" cy="3416300"/>
          </a:xfrm>
          <a:ln/>
        </p:spPr>
      </p:sp>
      <p:sp>
        <p:nvSpPr>
          <p:cNvPr id="245762"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2186324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A25556-7269-493E-A926-573FA4FC12CC}" type="slidenum">
              <a:rPr lang="en-US">
                <a:cs typeface="Times New Roman" panose="02020603050405020304" pitchFamily="18" charset="0"/>
              </a:rPr>
              <a:pPr eaLnBrk="1" hangingPunct="1"/>
              <a:t>73</a:t>
            </a:fld>
            <a:endParaRPr lang="en-US" dirty="0">
              <a:cs typeface="Times New Roman" panose="02020603050405020304" pitchFamily="18" charset="0"/>
            </a:endParaRPr>
          </a:p>
        </p:txBody>
      </p:sp>
      <p:sp>
        <p:nvSpPr>
          <p:cNvPr id="952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eaLnBrk="1" hangingPunct="1">
              <a:spcBef>
                <a:spcPct val="0"/>
              </a:spcBef>
            </a:pPr>
            <a:r>
              <a:rPr lang="en-US" sz="1000" dirty="0" smtClean="0">
                <a:solidFill>
                  <a:schemeClr val="hlink"/>
                </a:solidFill>
                <a:cs typeface="Times New Roman" panose="02020603050405020304" pitchFamily="18" charset="0"/>
              </a:rPr>
              <a:t>In this step: client does not have to see aversive experiences as stemming from delusional beliefs. Therapist acquiesces to client beliefs for now</a:t>
            </a:r>
          </a:p>
          <a:p>
            <a:pPr eaLnBrk="1" hangingPunct="1">
              <a:spcBef>
                <a:spcPct val="0"/>
              </a:spcBef>
            </a:pPr>
            <a:endParaRPr lang="en-US" sz="1000" dirty="0" smtClean="0">
              <a:solidFill>
                <a:schemeClr val="hlink"/>
              </a:solidFill>
              <a:cs typeface="Times New Roman" panose="02020603050405020304" pitchFamily="18" charset="0"/>
            </a:endParaRPr>
          </a:p>
          <a:p>
            <a:pPr eaLnBrk="1" hangingPunct="1">
              <a:spcBef>
                <a:spcPct val="0"/>
              </a:spcBef>
            </a:pPr>
            <a:r>
              <a:rPr lang="en-US" dirty="0" smtClean="0">
                <a:cs typeface="Times New Roman" panose="02020603050405020304" pitchFamily="18" charset="0"/>
              </a:rPr>
              <a:t>Cognitive strategies: self instruction via flashcards; attention switching (</a:t>
            </a:r>
            <a:r>
              <a:rPr lang="en-US" dirty="0" err="1" smtClean="0">
                <a:cs typeface="Times New Roman" panose="02020603050405020304" pitchFamily="18" charset="0"/>
              </a:rPr>
              <a:t>eg</a:t>
            </a:r>
            <a:r>
              <a:rPr lang="en-US" dirty="0" smtClean="0">
                <a:cs typeface="Times New Roman" panose="02020603050405020304" pitchFamily="18" charset="0"/>
              </a:rPr>
              <a:t>. distraction); attention narrowing.</a:t>
            </a:r>
          </a:p>
          <a:p>
            <a:pPr eaLnBrk="1" hangingPunct="1">
              <a:spcBef>
                <a:spcPct val="0"/>
              </a:spcBef>
            </a:pPr>
            <a:endParaRPr lang="en-US" dirty="0" smtClean="0">
              <a:cs typeface="Times New Roman" panose="02020603050405020304" pitchFamily="18" charset="0"/>
            </a:endParaRPr>
          </a:p>
          <a:p>
            <a:pPr eaLnBrk="1" hangingPunct="1">
              <a:spcBef>
                <a:spcPct val="0"/>
              </a:spcBef>
            </a:pPr>
            <a:r>
              <a:rPr lang="en-US" dirty="0" smtClean="0">
                <a:cs typeface="Times New Roman" panose="02020603050405020304" pitchFamily="18" charset="0"/>
              </a:rPr>
              <a:t>Behavioral: assertiveness &amp; social skills training; activity scheduling; desensitization; &amp; graded exposure</a:t>
            </a:r>
          </a:p>
          <a:p>
            <a:pPr eaLnBrk="1" hangingPunct="1">
              <a:spcBef>
                <a:spcPct val="0"/>
              </a:spcBef>
            </a:pPr>
            <a:endParaRPr lang="en-US" dirty="0" smtClean="0">
              <a:cs typeface="Times New Roman" panose="02020603050405020304" pitchFamily="18" charset="0"/>
            </a:endParaRPr>
          </a:p>
          <a:p>
            <a:pPr eaLnBrk="1" hangingPunct="1">
              <a:spcBef>
                <a:spcPct val="0"/>
              </a:spcBef>
            </a:pPr>
            <a:r>
              <a:rPr lang="en-US" dirty="0" smtClean="0">
                <a:cs typeface="Times New Roman" panose="02020603050405020304" pitchFamily="18" charset="0"/>
              </a:rPr>
              <a:t>Sensory: reducing input (</a:t>
            </a:r>
            <a:r>
              <a:rPr lang="en-US" dirty="0" err="1" smtClean="0">
                <a:cs typeface="Times New Roman" panose="02020603050405020304" pitchFamily="18" charset="0"/>
              </a:rPr>
              <a:t>eg</a:t>
            </a:r>
            <a:r>
              <a:rPr lang="en-US" dirty="0" smtClean="0">
                <a:cs typeface="Times New Roman" panose="02020603050405020304" pitchFamily="18" charset="0"/>
              </a:rPr>
              <a:t>. earplugs); alternative input (</a:t>
            </a:r>
            <a:r>
              <a:rPr lang="en-US" dirty="0" err="1" smtClean="0">
                <a:cs typeface="Times New Roman" panose="02020603050405020304" pitchFamily="18" charset="0"/>
              </a:rPr>
              <a:t>eg</a:t>
            </a:r>
            <a:r>
              <a:rPr lang="en-US" dirty="0" smtClean="0">
                <a:cs typeface="Times New Roman" panose="02020603050405020304" pitchFamily="18" charset="0"/>
              </a:rPr>
              <a:t>. listening to music)</a:t>
            </a:r>
          </a:p>
          <a:p>
            <a:pPr eaLnBrk="1" hangingPunct="1">
              <a:spcBef>
                <a:spcPct val="0"/>
              </a:spcBef>
            </a:pPr>
            <a:endParaRPr lang="en-US" dirty="0" smtClean="0">
              <a:cs typeface="Times New Roman" panose="02020603050405020304" pitchFamily="18" charset="0"/>
            </a:endParaRPr>
          </a:p>
          <a:p>
            <a:pPr eaLnBrk="1" hangingPunct="1">
              <a:spcBef>
                <a:spcPct val="0"/>
              </a:spcBef>
            </a:pPr>
            <a:r>
              <a:rPr lang="en-US" dirty="0" smtClean="0">
                <a:cs typeface="Times New Roman" panose="02020603050405020304" pitchFamily="18" charset="0"/>
              </a:rPr>
              <a:t>Physiological: relaxation training; breathing control; seeking more or less medication</a:t>
            </a:r>
          </a:p>
          <a:p>
            <a:pPr eaLnBrk="1" hangingPunct="1">
              <a:spcBef>
                <a:spcPct val="0"/>
              </a:spcBef>
            </a:pPr>
            <a:endParaRPr lang="en-US" dirty="0" smtClean="0">
              <a:cs typeface="Times New Roman" panose="02020603050405020304" pitchFamily="18" charset="0"/>
            </a:endParaRPr>
          </a:p>
          <a:p>
            <a:pPr eaLnBrk="1" hangingPunct="1">
              <a:spcBef>
                <a:spcPct val="0"/>
              </a:spcBef>
            </a:pPr>
            <a:r>
              <a:rPr lang="en-US" dirty="0" smtClean="0">
                <a:cs typeface="Times New Roman" panose="02020603050405020304" pitchFamily="18" charset="0"/>
              </a:rPr>
              <a:t>An EXAMPLE of this technique in practice : One therapist decides to acquiesce to the claim that his client</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s neighbors are cannibals. So, he says to the client, </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well, I suppose it</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s possible that they are, but you can</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t get rid of them &amp; you can</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t move</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 He asks the client what his current coping strategies are, noting that his terrors are worse when he comes home after picking his son up from school. He can</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t watch TV b/c of messages that the neighbors try to broadcast to him, &amp; he can</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t take a bath or nap upstairs b/c of the noises the neighbors make to let him know they</a:t>
            </a:r>
            <a:r>
              <a:rPr lang="en-US" dirty="0" smtClean="0">
                <a:latin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re coming. The therapist suggests he watch TV with his son, to drown out the noises, but the client is afraid that the messages would cause him to attack his son. They finally agree that he can handle sitting in the kitchen (the safest place in the house) for 20 minutes until he feels ready to go upstairs. </a:t>
            </a:r>
          </a:p>
        </p:txBody>
      </p:sp>
    </p:spTree>
    <p:extLst>
      <p:ext uri="{BB962C8B-B14F-4D97-AF65-F5344CB8AC3E}">
        <p14:creationId xmlns:p14="http://schemas.microsoft.com/office/powerpoint/2010/main" val="3815744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DF76EB-A0CA-4237-822E-802E69AF06C3}" type="slidenum">
              <a:rPr lang="en-US">
                <a:latin typeface="Calibri" panose="020F0502020204030204" pitchFamily="34" charset="0"/>
              </a:rPr>
              <a:pPr eaLnBrk="1" hangingPunct="1"/>
              <a:t>78</a:t>
            </a:fld>
            <a:endParaRPr lang="en-US">
              <a:latin typeface="Calibri" panose="020F0502020204030204" pitchFamily="34" charset="0"/>
            </a:endParaRPr>
          </a:p>
        </p:txBody>
      </p:sp>
    </p:spTree>
    <p:extLst>
      <p:ext uri="{BB962C8B-B14F-4D97-AF65-F5344CB8AC3E}">
        <p14:creationId xmlns:p14="http://schemas.microsoft.com/office/powerpoint/2010/main" val="3900511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7855F-F360-4785-9F97-8601842ACE0D}" type="slidenum">
              <a:rPr lang="en-US">
                <a:latin typeface="Calibri" panose="020F0502020204030204" pitchFamily="34" charset="0"/>
              </a:rPr>
              <a:pPr eaLnBrk="1" hangingPunct="1"/>
              <a:t>79</a:t>
            </a:fld>
            <a:endParaRPr lang="en-US">
              <a:latin typeface="Calibri" panose="020F0502020204030204" pitchFamily="34" charset="0"/>
            </a:endParaRPr>
          </a:p>
        </p:txBody>
      </p:sp>
    </p:spTree>
    <p:extLst>
      <p:ext uri="{BB962C8B-B14F-4D97-AF65-F5344CB8AC3E}">
        <p14:creationId xmlns:p14="http://schemas.microsoft.com/office/powerpoint/2010/main" val="8605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C75EE5-CB62-421F-B887-8A0DC185AC70}" type="slidenum">
              <a:rPr lang="en-US">
                <a:latin typeface="Calibri" panose="020F0502020204030204" pitchFamily="34" charset="0"/>
              </a:rPr>
              <a:pPr eaLnBrk="1" hangingPunct="1"/>
              <a:t>9</a:t>
            </a:fld>
            <a:endParaRPr lang="en-US" dirty="0">
              <a:latin typeface="Calibri" panose="020F0502020204030204" pitchFamily="34" charset="0"/>
            </a:endParaRPr>
          </a:p>
        </p:txBody>
      </p:sp>
    </p:spTree>
    <p:extLst>
      <p:ext uri="{BB962C8B-B14F-4D97-AF65-F5344CB8AC3E}">
        <p14:creationId xmlns:p14="http://schemas.microsoft.com/office/powerpoint/2010/main" val="1802138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9DF2AF-25E2-49FF-BD3E-0F4F08964374}" type="slidenum">
              <a:rPr lang="en-US">
                <a:latin typeface="Calibri" panose="020F0502020204030204" pitchFamily="34" charset="0"/>
              </a:rPr>
              <a:pPr eaLnBrk="1" hangingPunct="1"/>
              <a:t>80</a:t>
            </a:fld>
            <a:endParaRPr lang="en-US">
              <a:latin typeface="Calibri" panose="020F0502020204030204" pitchFamily="34" charset="0"/>
            </a:endParaRPr>
          </a:p>
        </p:txBody>
      </p:sp>
    </p:spTree>
    <p:extLst>
      <p:ext uri="{BB962C8B-B14F-4D97-AF65-F5344CB8AC3E}">
        <p14:creationId xmlns:p14="http://schemas.microsoft.com/office/powerpoint/2010/main" val="215027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7A02C0-2092-4198-8BAF-CF75B6433ED9}" type="slidenum">
              <a:rPr lang="en-US">
                <a:latin typeface="Calibri" panose="020F0502020204030204" pitchFamily="34" charset="0"/>
              </a:rPr>
              <a:pPr eaLnBrk="1" hangingPunct="1"/>
              <a:t>81</a:t>
            </a:fld>
            <a:endParaRPr lang="en-US">
              <a:latin typeface="Calibri" panose="020F0502020204030204" pitchFamily="34" charset="0"/>
            </a:endParaRPr>
          </a:p>
        </p:txBody>
      </p:sp>
    </p:spTree>
    <p:extLst>
      <p:ext uri="{BB962C8B-B14F-4D97-AF65-F5344CB8AC3E}">
        <p14:creationId xmlns:p14="http://schemas.microsoft.com/office/powerpoint/2010/main" val="3282701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xfrm>
            <a:off x="1150938" y="692150"/>
            <a:ext cx="4556125" cy="3416300"/>
          </a:xfrm>
          <a:ln/>
        </p:spPr>
      </p:sp>
      <p:sp>
        <p:nvSpPr>
          <p:cNvPr id="282626"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154076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7E19-4101-496C-90C1-530F771BE066}" type="slidenum">
              <a:rPr lang="en-US" smtClean="0"/>
              <a:pPr/>
              <a:t>84</a:t>
            </a:fld>
            <a:endParaRPr lang="en-US"/>
          </a:p>
        </p:txBody>
      </p:sp>
    </p:spTree>
    <p:extLst>
      <p:ext uri="{BB962C8B-B14F-4D97-AF65-F5344CB8AC3E}">
        <p14:creationId xmlns:p14="http://schemas.microsoft.com/office/powerpoint/2010/main" val="2966571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41D15E-77B8-458F-8AC2-32CF5F8B6D93}" type="slidenum">
              <a:rPr lang="en-US" smtClean="0"/>
              <a:pPr>
                <a:defRPr/>
              </a:pPr>
              <a:t>88</a:t>
            </a:fld>
            <a:endParaRPr lang="en-US" dirty="0"/>
          </a:p>
        </p:txBody>
      </p:sp>
    </p:spTree>
    <p:extLst>
      <p:ext uri="{BB962C8B-B14F-4D97-AF65-F5344CB8AC3E}">
        <p14:creationId xmlns:p14="http://schemas.microsoft.com/office/powerpoint/2010/main" val="2504731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63F1D63-89FF-480C-80E9-D576C49A9B80}" type="slidenum">
              <a:rPr lang="en-US" smtClean="0"/>
              <a:pPr/>
              <a:t>89</a:t>
            </a:fld>
            <a:endParaRPr lang="en-US" smtClean="0"/>
          </a:p>
        </p:txBody>
      </p:sp>
      <p:sp>
        <p:nvSpPr>
          <p:cNvPr id="57347" name="Rectangle 2"/>
          <p:cNvSpPr>
            <a:spLocks noGrp="1" noRot="1" noChangeAspect="1" noChangeArrowheads="1" noTextEdit="1"/>
          </p:cNvSpPr>
          <p:nvPr>
            <p:ph type="sldImg"/>
          </p:nvPr>
        </p:nvSpPr>
        <p:spPr>
          <a:xfrm>
            <a:off x="976313" y="696913"/>
            <a:ext cx="4905375" cy="3679825"/>
          </a:xfrm>
          <a:ln/>
        </p:spPr>
      </p:sp>
      <p:sp>
        <p:nvSpPr>
          <p:cNvPr id="57348" name="Rectangle 3"/>
          <p:cNvSpPr>
            <a:spLocks noGrp="1" noChangeArrowheads="1"/>
          </p:cNvSpPr>
          <p:nvPr>
            <p:ph type="body" idx="1"/>
          </p:nvPr>
        </p:nvSpPr>
        <p:spPr>
          <a:xfrm>
            <a:off x="914712" y="4416426"/>
            <a:ext cx="5028579" cy="4337050"/>
          </a:xfrm>
          <a:noFill/>
          <a:ln/>
        </p:spPr>
        <p:txBody>
          <a:bodyPr/>
          <a:lstStyle/>
          <a:p>
            <a:pPr eaLnBrk="1" hangingPunct="1"/>
            <a:endParaRPr lang="en-US" sz="1400" dirty="0"/>
          </a:p>
        </p:txBody>
      </p:sp>
    </p:spTree>
    <p:extLst>
      <p:ext uri="{BB962C8B-B14F-4D97-AF65-F5344CB8AC3E}">
        <p14:creationId xmlns:p14="http://schemas.microsoft.com/office/powerpoint/2010/main" val="141604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0321E1-1521-4E68-B8AA-100F0ACE95B5}"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243817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1150938" y="692150"/>
            <a:ext cx="4556125" cy="3416300"/>
          </a:xfrm>
          <a:ln/>
        </p:spPr>
      </p:sp>
      <p:sp>
        <p:nvSpPr>
          <p:cNvPr id="38914" name="Rectangle 3"/>
          <p:cNvSpPr>
            <a:spLocks noGrp="1" noChangeArrowheads="1"/>
          </p:cNvSpPr>
          <p:nvPr>
            <p:ph type="body" idx="1"/>
          </p:nvPr>
        </p:nvSpPr>
        <p:spPr>
          <a:xfrm>
            <a:off x="914400" y="4356100"/>
            <a:ext cx="5029200" cy="4135438"/>
          </a:xfrm>
          <a:noFill/>
          <a:ln/>
        </p:spPr>
        <p:txBody>
          <a:bodyPr/>
          <a:lstStyle/>
          <a:p>
            <a:pPr eaLnBrk="1" hangingPunct="1"/>
            <a:endParaRPr lang="en-GB" smtClean="0"/>
          </a:p>
        </p:txBody>
      </p:sp>
    </p:spTree>
    <p:extLst>
      <p:ext uri="{BB962C8B-B14F-4D97-AF65-F5344CB8AC3E}">
        <p14:creationId xmlns:p14="http://schemas.microsoft.com/office/powerpoint/2010/main" val="199898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w="12700" cap="flat">
            <a:solidFill>
              <a:schemeClr val="tx1"/>
            </a:solidFill>
          </a:ln>
        </p:spPr>
      </p:sp>
      <p:sp>
        <p:nvSpPr>
          <p:cNvPr id="4301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GB" smtClean="0"/>
          </a:p>
        </p:txBody>
      </p:sp>
    </p:spTree>
    <p:extLst>
      <p:ext uri="{BB962C8B-B14F-4D97-AF65-F5344CB8AC3E}">
        <p14:creationId xmlns:p14="http://schemas.microsoft.com/office/powerpoint/2010/main" val="125882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w="12700" cap="flat">
            <a:solidFill>
              <a:schemeClr val="tx1"/>
            </a:solidFill>
          </a:ln>
        </p:spPr>
      </p:sp>
      <p:sp>
        <p:nvSpPr>
          <p:cNvPr id="49154"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GB" smtClean="0"/>
          </a:p>
        </p:txBody>
      </p:sp>
    </p:spTree>
    <p:extLst>
      <p:ext uri="{BB962C8B-B14F-4D97-AF65-F5344CB8AC3E}">
        <p14:creationId xmlns:p14="http://schemas.microsoft.com/office/powerpoint/2010/main" val="90623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6A10832-AAF7-44A0-AFA1-269D7450F70A}"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BB17AE53-96C1-4A48-8D0F-643FCB142AE4}" type="slidenum">
              <a:rPr lang="en-US" smtClean="0"/>
              <a:pPr/>
              <a:t>‹#›</a:t>
            </a:fld>
            <a:endParaRPr lang="en-US"/>
          </a:p>
        </p:txBody>
      </p:sp>
    </p:spTree>
    <p:extLst>
      <p:ext uri="{BB962C8B-B14F-4D97-AF65-F5344CB8AC3E}">
        <p14:creationId xmlns:p14="http://schemas.microsoft.com/office/powerpoint/2010/main" val="106184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4B2CBD-EE22-4FE7-92FD-F8D35972DD94}" type="datetime1">
              <a:rPr lang="en-US" smtClean="0"/>
              <a:t>9/20/2013</a:t>
            </a:fld>
            <a:endParaRPr lang="en-US"/>
          </a:p>
        </p:txBody>
      </p:sp>
      <p:sp>
        <p:nvSpPr>
          <p:cNvPr id="6" name="Footer Placeholder 5"/>
          <p:cNvSpPr>
            <a:spLocks noGrp="1"/>
          </p:cNvSpPr>
          <p:nvPr>
            <p:ph type="ftr" sz="quarter" idx="11"/>
          </p:nvPr>
        </p:nvSpPr>
        <p:spPr/>
        <p:txBody>
          <a:bodyPr/>
          <a:lstStyle/>
          <a:p>
            <a:pPr>
              <a:defRPr/>
            </a:pPr>
            <a:r>
              <a:rPr lang="en-US" smtClean="0"/>
              <a:t>(c) Robert Reiser, 2013, All Rights Reserved</a:t>
            </a:r>
            <a:endParaRPr lang="en-US"/>
          </a:p>
        </p:txBody>
      </p:sp>
      <p:sp>
        <p:nvSpPr>
          <p:cNvPr id="7" name="Slide Number Placeholder 6"/>
          <p:cNvSpPr>
            <a:spLocks noGrp="1"/>
          </p:cNvSpPr>
          <p:nvPr>
            <p:ph type="sldNum" sz="quarter" idx="12"/>
          </p:nvPr>
        </p:nvSpPr>
        <p:spPr/>
        <p:txBody>
          <a:bodyPr/>
          <a:lstStyle/>
          <a:p>
            <a:fld id="{786166D7-2552-4AB1-A7E0-9FEE1D2B181D}" type="slidenum">
              <a:rPr lang="en-US" smtClean="0"/>
              <a:pPr/>
              <a:t>‹#›</a:t>
            </a:fld>
            <a:endParaRPr lang="en-US"/>
          </a:p>
        </p:txBody>
      </p:sp>
    </p:spTree>
    <p:extLst>
      <p:ext uri="{BB962C8B-B14F-4D97-AF65-F5344CB8AC3E}">
        <p14:creationId xmlns:p14="http://schemas.microsoft.com/office/powerpoint/2010/main" val="241344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DAB5ECD-2FC1-4533-AA22-3576CFDA0845}"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86166D7-2552-4AB1-A7E0-9FEE1D2B181D}" type="slidenum">
              <a:rPr lang="en-US" smtClean="0"/>
              <a:pPr/>
              <a:t>‹#›</a:t>
            </a:fld>
            <a:endParaRPr lang="en-US"/>
          </a:p>
        </p:txBody>
      </p:sp>
    </p:spTree>
    <p:extLst>
      <p:ext uri="{BB962C8B-B14F-4D97-AF65-F5344CB8AC3E}">
        <p14:creationId xmlns:p14="http://schemas.microsoft.com/office/powerpoint/2010/main" val="379427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C3A50CF-F7A5-4901-BE26-D25839B6FA24}"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86166D7-2552-4AB1-A7E0-9FEE1D2B181D}"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2458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56DA3E8-39C8-4E8E-968C-6A91F6E027E3}"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86166D7-2552-4AB1-A7E0-9FEE1D2B181D}" type="slidenum">
              <a:rPr lang="en-US" smtClean="0"/>
              <a:pPr/>
              <a:t>‹#›</a:t>
            </a:fld>
            <a:endParaRPr lang="en-US"/>
          </a:p>
        </p:txBody>
      </p:sp>
    </p:spTree>
    <p:extLst>
      <p:ext uri="{BB962C8B-B14F-4D97-AF65-F5344CB8AC3E}">
        <p14:creationId xmlns:p14="http://schemas.microsoft.com/office/powerpoint/2010/main" val="393934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80B28C8-5981-44D3-A85D-BEC37CB92EB3}" type="datetime1">
              <a:rPr lang="en-US" smtClean="0"/>
              <a:t>9/20/2013</a:t>
            </a:fld>
            <a:endParaRPr lang="en-US"/>
          </a:p>
        </p:txBody>
      </p:sp>
      <p:sp>
        <p:nvSpPr>
          <p:cNvPr id="4"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86166D7-2552-4AB1-A7E0-9FEE1D2B181D}" type="slidenum">
              <a:rPr lang="en-US" smtClean="0"/>
              <a:pPr/>
              <a:t>‹#›</a:t>
            </a:fld>
            <a:endParaRPr lang="en-US"/>
          </a:p>
        </p:txBody>
      </p:sp>
    </p:spTree>
    <p:extLst>
      <p:ext uri="{BB962C8B-B14F-4D97-AF65-F5344CB8AC3E}">
        <p14:creationId xmlns:p14="http://schemas.microsoft.com/office/powerpoint/2010/main" val="269919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FE596E08-CB0F-4115-B8A5-4B16BB126F19}" type="datetime1">
              <a:rPr lang="en-US" smtClean="0"/>
              <a:t>9/20/2013</a:t>
            </a:fld>
            <a:endParaRPr lang="en-US"/>
          </a:p>
        </p:txBody>
      </p:sp>
      <p:sp>
        <p:nvSpPr>
          <p:cNvPr id="4"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86166D7-2552-4AB1-A7E0-9FEE1D2B181D}" type="slidenum">
              <a:rPr lang="en-US" smtClean="0"/>
              <a:pPr/>
              <a:t>‹#›</a:t>
            </a:fld>
            <a:endParaRPr lang="en-US"/>
          </a:p>
        </p:txBody>
      </p:sp>
    </p:spTree>
    <p:extLst>
      <p:ext uri="{BB962C8B-B14F-4D97-AF65-F5344CB8AC3E}">
        <p14:creationId xmlns:p14="http://schemas.microsoft.com/office/powerpoint/2010/main" val="208291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AB5EF22-A6A2-43EA-BC57-4981F0578B70}"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279936BA-0A96-40C0-B4CA-FF90247E8159}" type="slidenum">
              <a:rPr lang="en-US" smtClean="0"/>
              <a:pPr/>
              <a:t>‹#›</a:t>
            </a:fld>
            <a:endParaRPr lang="en-US"/>
          </a:p>
        </p:txBody>
      </p:sp>
    </p:spTree>
    <p:extLst>
      <p:ext uri="{BB962C8B-B14F-4D97-AF65-F5344CB8AC3E}">
        <p14:creationId xmlns:p14="http://schemas.microsoft.com/office/powerpoint/2010/main" val="4098409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A7F40E4-2F2B-48B4-98FC-3F63F5BC4777}"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7650D433-4A77-4023-B057-DC6C9599DA6B}" type="slidenum">
              <a:rPr lang="en-US" smtClean="0"/>
              <a:pPr/>
              <a:t>‹#›</a:t>
            </a:fld>
            <a:endParaRPr lang="en-US"/>
          </a:p>
        </p:txBody>
      </p:sp>
    </p:spTree>
    <p:extLst>
      <p:ext uri="{BB962C8B-B14F-4D97-AF65-F5344CB8AC3E}">
        <p14:creationId xmlns:p14="http://schemas.microsoft.com/office/powerpoint/2010/main" val="187134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0C3C9B2-C812-44EA-878E-7948AE5F6208}"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D9CE7B17-5612-441B-B28B-BBE26299735B}" type="slidenum">
              <a:rPr lang="en-US" smtClean="0"/>
              <a:pPr/>
              <a:t>‹#›</a:t>
            </a:fld>
            <a:endParaRPr lang="en-US"/>
          </a:p>
        </p:txBody>
      </p:sp>
    </p:spTree>
    <p:extLst>
      <p:ext uri="{BB962C8B-B14F-4D97-AF65-F5344CB8AC3E}">
        <p14:creationId xmlns:p14="http://schemas.microsoft.com/office/powerpoint/2010/main" val="183528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AD7E7D-E027-4097-A4CA-EDC774D9D4A9}" type="datetime1">
              <a:rPr lang="en-US" smtClean="0"/>
              <a:t>9/20/2013</a:t>
            </a:fld>
            <a:endParaRPr lang="en-US"/>
          </a:p>
        </p:txBody>
      </p:sp>
      <p:sp>
        <p:nvSpPr>
          <p:cNvPr id="5" name="Footer Placeholder 4"/>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5"/>
          <p:cNvSpPr>
            <a:spLocks noGrp="1"/>
          </p:cNvSpPr>
          <p:nvPr>
            <p:ph type="sldNum" sz="quarter" idx="12"/>
          </p:nvPr>
        </p:nvSpPr>
        <p:spPr/>
        <p:txBody>
          <a:bodyPr/>
          <a:lstStyle/>
          <a:p>
            <a:fld id="{D97F32CC-DEE7-437B-8C16-D0BDE67F722A}" type="slidenum">
              <a:rPr lang="en-US" smtClean="0"/>
              <a:pPr/>
              <a:t>‹#›</a:t>
            </a:fld>
            <a:endParaRPr lang="en-US"/>
          </a:p>
        </p:txBody>
      </p:sp>
    </p:spTree>
    <p:extLst>
      <p:ext uri="{BB962C8B-B14F-4D97-AF65-F5344CB8AC3E}">
        <p14:creationId xmlns:p14="http://schemas.microsoft.com/office/powerpoint/2010/main" val="19917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74E71C7-B604-48C8-B93A-7B38A0ED01E7}" type="datetime1">
              <a:rPr lang="en-US" smtClean="0"/>
              <a:t>9/20/2013</a:t>
            </a:fld>
            <a:endParaRPr lang="en-US"/>
          </a:p>
        </p:txBody>
      </p:sp>
      <p:sp>
        <p:nvSpPr>
          <p:cNvPr id="6" name="Footer Placeholder 5"/>
          <p:cNvSpPr>
            <a:spLocks noGrp="1"/>
          </p:cNvSpPr>
          <p:nvPr>
            <p:ph type="ftr" sz="quarter" idx="11"/>
          </p:nvPr>
        </p:nvSpPr>
        <p:spPr/>
        <p:txBody>
          <a:bodyPr/>
          <a:lstStyle/>
          <a:p>
            <a:pPr>
              <a:defRPr/>
            </a:pPr>
            <a:r>
              <a:rPr lang="en-US" smtClean="0"/>
              <a:t>(c) Robert Reiser, 2013, All Rights Reserved</a:t>
            </a:r>
            <a:endParaRPr lang="en-US"/>
          </a:p>
        </p:txBody>
      </p:sp>
      <p:sp>
        <p:nvSpPr>
          <p:cNvPr id="7" name="Slide Number Placeholder 6"/>
          <p:cNvSpPr>
            <a:spLocks noGrp="1"/>
          </p:cNvSpPr>
          <p:nvPr>
            <p:ph type="sldNum" sz="quarter" idx="12"/>
          </p:nvPr>
        </p:nvSpPr>
        <p:spPr/>
        <p:txBody>
          <a:bodyPr/>
          <a:lstStyle/>
          <a:p>
            <a:fld id="{9699AF7D-8F05-442C-AB5D-69DE833801D7}" type="slidenum">
              <a:rPr lang="en-US" smtClean="0"/>
              <a:pPr/>
              <a:t>‹#›</a:t>
            </a:fld>
            <a:endParaRPr lang="en-US"/>
          </a:p>
        </p:txBody>
      </p:sp>
    </p:spTree>
    <p:extLst>
      <p:ext uri="{BB962C8B-B14F-4D97-AF65-F5344CB8AC3E}">
        <p14:creationId xmlns:p14="http://schemas.microsoft.com/office/powerpoint/2010/main" val="301288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6B29022-F1A4-4A7D-AD46-301060AB8318}" type="datetime1">
              <a:rPr lang="en-US" smtClean="0"/>
              <a:t>9/20/2013</a:t>
            </a:fld>
            <a:endParaRPr lang="en-US"/>
          </a:p>
        </p:txBody>
      </p:sp>
      <p:sp>
        <p:nvSpPr>
          <p:cNvPr id="8" name="Footer Placeholder 7"/>
          <p:cNvSpPr>
            <a:spLocks noGrp="1"/>
          </p:cNvSpPr>
          <p:nvPr>
            <p:ph type="ftr" sz="quarter" idx="11"/>
          </p:nvPr>
        </p:nvSpPr>
        <p:spPr/>
        <p:txBody>
          <a:bodyPr/>
          <a:lstStyle/>
          <a:p>
            <a:pPr>
              <a:defRPr/>
            </a:pPr>
            <a:r>
              <a:rPr lang="en-US" smtClean="0"/>
              <a:t>(c) Robert Reiser, 2013, All Rights Reserved</a:t>
            </a:r>
            <a:endParaRPr lang="en-US"/>
          </a:p>
        </p:txBody>
      </p:sp>
      <p:sp>
        <p:nvSpPr>
          <p:cNvPr id="9" name="Slide Number Placeholder 8"/>
          <p:cNvSpPr>
            <a:spLocks noGrp="1"/>
          </p:cNvSpPr>
          <p:nvPr>
            <p:ph type="sldNum" sz="quarter" idx="12"/>
          </p:nvPr>
        </p:nvSpPr>
        <p:spPr/>
        <p:txBody>
          <a:bodyPr/>
          <a:lstStyle/>
          <a:p>
            <a:fld id="{0D5188B7-D4DB-4BC5-84B9-DBF0F63EF50F}" type="slidenum">
              <a:rPr lang="en-US" smtClean="0"/>
              <a:pPr/>
              <a:t>‹#›</a:t>
            </a:fld>
            <a:endParaRPr lang="en-US"/>
          </a:p>
        </p:txBody>
      </p:sp>
    </p:spTree>
    <p:extLst>
      <p:ext uri="{BB962C8B-B14F-4D97-AF65-F5344CB8AC3E}">
        <p14:creationId xmlns:p14="http://schemas.microsoft.com/office/powerpoint/2010/main" val="261212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ECE25E2A-441E-4220-B897-B653876B1326}" type="datetime1">
              <a:rPr lang="en-US" smtClean="0"/>
              <a:t>9/20/2013</a:t>
            </a:fld>
            <a:endParaRPr lang="en-US"/>
          </a:p>
        </p:txBody>
      </p:sp>
      <p:sp>
        <p:nvSpPr>
          <p:cNvPr id="5" name="Footer Placeholder 3"/>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4"/>
          <p:cNvSpPr>
            <a:spLocks noGrp="1"/>
          </p:cNvSpPr>
          <p:nvPr>
            <p:ph type="sldNum" sz="quarter" idx="12"/>
          </p:nvPr>
        </p:nvSpPr>
        <p:spPr/>
        <p:txBody>
          <a:bodyPr/>
          <a:lstStyle/>
          <a:p>
            <a:fld id="{CA2F99BA-CB26-4B75-B8BB-4B6E1A5B6812}" type="slidenum">
              <a:rPr lang="en-US" smtClean="0"/>
              <a:pPr/>
              <a:t>‹#›</a:t>
            </a:fld>
            <a:endParaRPr lang="en-US"/>
          </a:p>
        </p:txBody>
      </p:sp>
    </p:spTree>
    <p:extLst>
      <p:ext uri="{BB962C8B-B14F-4D97-AF65-F5344CB8AC3E}">
        <p14:creationId xmlns:p14="http://schemas.microsoft.com/office/powerpoint/2010/main" val="98383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B9E15ADB-E781-4060-A9A6-DBEFCAE6C1CD}" type="datetime1">
              <a:rPr lang="en-US" smtClean="0"/>
              <a:t>9/20/2013</a:t>
            </a:fld>
            <a:endParaRPr lang="en-US"/>
          </a:p>
        </p:txBody>
      </p:sp>
      <p:sp>
        <p:nvSpPr>
          <p:cNvPr id="5" name="Footer Placeholder 2"/>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3"/>
          <p:cNvSpPr>
            <a:spLocks noGrp="1"/>
          </p:cNvSpPr>
          <p:nvPr>
            <p:ph type="sldNum" sz="quarter" idx="12"/>
          </p:nvPr>
        </p:nvSpPr>
        <p:spPr/>
        <p:txBody>
          <a:bodyPr/>
          <a:lstStyle/>
          <a:p>
            <a:fld id="{2506FEB7-AD7E-4DF3-BD9E-4D28AF74E845}" type="slidenum">
              <a:rPr lang="en-US" smtClean="0"/>
              <a:pPr/>
              <a:t>‹#›</a:t>
            </a:fld>
            <a:endParaRPr lang="en-US"/>
          </a:p>
        </p:txBody>
      </p:sp>
    </p:spTree>
    <p:extLst>
      <p:ext uri="{BB962C8B-B14F-4D97-AF65-F5344CB8AC3E}">
        <p14:creationId xmlns:p14="http://schemas.microsoft.com/office/powerpoint/2010/main" val="146142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E4C0243D-95F0-47C9-8E19-4937F0D9D8DF}" type="datetime1">
              <a:rPr lang="en-US" smtClean="0"/>
              <a:t>9/20/2013</a:t>
            </a:fld>
            <a:endParaRPr lang="en-US"/>
          </a:p>
        </p:txBody>
      </p:sp>
      <p:sp>
        <p:nvSpPr>
          <p:cNvPr id="5" name="Footer Placeholder 5"/>
          <p:cNvSpPr>
            <a:spLocks noGrp="1"/>
          </p:cNvSpPr>
          <p:nvPr>
            <p:ph type="ftr" sz="quarter" idx="11"/>
          </p:nvPr>
        </p:nvSpPr>
        <p:spPr/>
        <p:txBody>
          <a:bodyPr/>
          <a:lstStyle/>
          <a:p>
            <a:pPr>
              <a:defRPr/>
            </a:pPr>
            <a:r>
              <a:rPr lang="en-US" smtClean="0"/>
              <a:t>(c) Robert Reiser, 2013, All Rights Reserved</a:t>
            </a:r>
            <a:endParaRPr lang="en-US"/>
          </a:p>
        </p:txBody>
      </p:sp>
      <p:sp>
        <p:nvSpPr>
          <p:cNvPr id="6" name="Slide Number Placeholder 6"/>
          <p:cNvSpPr>
            <a:spLocks noGrp="1"/>
          </p:cNvSpPr>
          <p:nvPr>
            <p:ph type="sldNum" sz="quarter" idx="12"/>
          </p:nvPr>
        </p:nvSpPr>
        <p:spPr/>
        <p:txBody>
          <a:bodyPr/>
          <a:lstStyle/>
          <a:p>
            <a:fld id="{D8949824-26C5-455C-8582-FC1AF40813D6}" type="slidenum">
              <a:rPr lang="en-US" smtClean="0"/>
              <a:pPr/>
              <a:t>‹#›</a:t>
            </a:fld>
            <a:endParaRPr lang="en-US"/>
          </a:p>
        </p:txBody>
      </p:sp>
    </p:spTree>
    <p:extLst>
      <p:ext uri="{BB962C8B-B14F-4D97-AF65-F5344CB8AC3E}">
        <p14:creationId xmlns:p14="http://schemas.microsoft.com/office/powerpoint/2010/main" val="373114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11FE416-CE96-4692-AC47-237211B643C3}" type="datetime1">
              <a:rPr lang="en-US" smtClean="0"/>
              <a:t>9/20/2013</a:t>
            </a:fld>
            <a:endParaRPr lang="en-US"/>
          </a:p>
        </p:txBody>
      </p:sp>
      <p:sp>
        <p:nvSpPr>
          <p:cNvPr id="6" name="Footer Placeholder 5"/>
          <p:cNvSpPr>
            <a:spLocks noGrp="1"/>
          </p:cNvSpPr>
          <p:nvPr>
            <p:ph type="ftr" sz="quarter" idx="11"/>
          </p:nvPr>
        </p:nvSpPr>
        <p:spPr/>
        <p:txBody>
          <a:bodyPr/>
          <a:lstStyle/>
          <a:p>
            <a:pPr>
              <a:defRPr/>
            </a:pPr>
            <a:r>
              <a:rPr lang="en-US" smtClean="0"/>
              <a:t>(c) Robert Reiser, 2013, All Rights Reserved</a:t>
            </a:r>
            <a:endParaRPr lang="en-US"/>
          </a:p>
        </p:txBody>
      </p:sp>
      <p:sp>
        <p:nvSpPr>
          <p:cNvPr id="7" name="Slide Number Placeholder 6"/>
          <p:cNvSpPr>
            <a:spLocks noGrp="1"/>
          </p:cNvSpPr>
          <p:nvPr>
            <p:ph type="sldNum" sz="quarter" idx="12"/>
          </p:nvPr>
        </p:nvSpPr>
        <p:spPr/>
        <p:txBody>
          <a:bodyPr/>
          <a:lstStyle/>
          <a:p>
            <a:fld id="{8C7409C6-6988-4AF5-93B4-F16C1F092C42}" type="slidenum">
              <a:rPr lang="en-US" smtClean="0"/>
              <a:pPr/>
              <a:t>‹#›</a:t>
            </a:fld>
            <a:endParaRPr lang="en-US"/>
          </a:p>
        </p:txBody>
      </p:sp>
    </p:spTree>
    <p:extLst>
      <p:ext uri="{BB962C8B-B14F-4D97-AF65-F5344CB8AC3E}">
        <p14:creationId xmlns:p14="http://schemas.microsoft.com/office/powerpoint/2010/main" val="126813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C8E8EDCA-3958-43BA-B829-9A7CA249ABB8}" type="datetime1">
              <a:rPr lang="en-US" smtClean="0"/>
              <a:t>9/20/2013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en-US" smtClean="0"/>
              <a:t>(c) Robert Reiser, 2013, All Rights Reserved</a:t>
            </a: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86166D7-2552-4AB1-A7E0-9FEE1D2B181D}" type="slidenum">
              <a:rPr lang="en-US" smtClean="0"/>
              <a:pPr/>
              <a:t>‹#›</a:t>
            </a:fld>
            <a:endParaRPr lang="en-US"/>
          </a:p>
        </p:txBody>
      </p:sp>
    </p:spTree>
    <p:extLst>
      <p:ext uri="{BB962C8B-B14F-4D97-AF65-F5344CB8AC3E}">
        <p14:creationId xmlns:p14="http://schemas.microsoft.com/office/powerpoint/2010/main" val="591301749"/>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reiser@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Alogia" TargetMode="External"/><Relationship Id="rId3" Type="http://schemas.openxmlformats.org/officeDocument/2006/relationships/hyperlink" Target="http://en.wikipedia.org/wiki/Delusion" TargetMode="External"/><Relationship Id="rId7" Type="http://schemas.openxmlformats.org/officeDocument/2006/relationships/hyperlink" Target="http://en.wikipedia.org/wiki/Blunted_affe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n.wikipedia.org/wiki/Catatonia" TargetMode="External"/><Relationship Id="rId5" Type="http://schemas.openxmlformats.org/officeDocument/2006/relationships/hyperlink" Target="http://en.wikipedia.org/wiki/Thought_disorder" TargetMode="External"/><Relationship Id="rId4" Type="http://schemas.openxmlformats.org/officeDocument/2006/relationships/hyperlink" Target="http://en.wikipedia.org/wiki/Hallucination" TargetMode="External"/><Relationship Id="rId9" Type="http://schemas.openxmlformats.org/officeDocument/2006/relationships/hyperlink" Target="http://en.wikipedia.org/wiki/Avoli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World_Health_Organiz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helpguide.org/mental/schizophrenia_treatment_support.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sp.sagepub.com/cgi/content/abstract/53/4/3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sychiatrictimes.com/schizophrenia/abcs-cognitive-behavioral-therapy-schizophrenia/page/0/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hyperlink" Target="http://www.amazon.co.uk/exec/obidos/search-handle-url?_encoding=UTF8&amp;search-type=ss&amp;index=books-uk&amp;field-author=Daniel%20Freema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amazon.co.uk/exec/obidos/search-handle-url?_encoding=UTF8&amp;search-type=ss&amp;index=books-uk&amp;field-author=Philippa%20Garety" TargetMode="External"/><Relationship Id="rId4" Type="http://schemas.openxmlformats.org/officeDocument/2006/relationships/hyperlink" Target="http://www.amazon.co.uk/exec/obidos/search-handle-url?_encoding=UTF8&amp;search-type=ss&amp;index=books-uk&amp;field-author=Jason%20Freeman"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chizophrenia.com/media/" TargetMode="External"/><Relationship Id="rId2" Type="http://schemas.openxmlformats.org/officeDocument/2006/relationships/hyperlink" Target="http://www.amazon.com/gp/redirect.html?ie=UTF8&amp;location=http://www.amazon.com/Complete-Family-Guide-Schizophrenia-Helping/dp/1593851804?ie=UTF8&amp;qid=1179860788&amp;sr=8-1&amp;tag=schizophren02-20&amp;linkCode=ur2&amp;camp=1789&amp;creative=9325"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mind.org.uk/Information/Booklets/Other/The+voice+inside.htm" TargetMode="External"/><Relationship Id="rId2" Type="http://schemas.openxmlformats.org/officeDocument/2006/relationships/hyperlink" Target="http://www.academyofct.or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hearingvoices.org.uk/info_resources11.ht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prepwellness.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533400"/>
            <a:ext cx="8125163" cy="3200400"/>
          </a:xfrm>
        </p:spPr>
        <p:txBody>
          <a:bodyPr>
            <a:normAutofit fontScale="90000"/>
          </a:bodyPr>
          <a:lstStyle/>
          <a:p>
            <a:r>
              <a:rPr lang="en-US" sz="4800" b="1" dirty="0" smtClean="0"/>
              <a:t/>
            </a:r>
            <a:br>
              <a:rPr lang="en-US" sz="4800" b="1" dirty="0" smtClean="0"/>
            </a:br>
            <a:r>
              <a:rPr lang="en-US" sz="4800" b="1" dirty="0" smtClean="0"/>
              <a:t>NAMI </a:t>
            </a:r>
            <a:r>
              <a:rPr lang="en-US" sz="4800" b="1" dirty="0"/>
              <a:t>Marin General </a:t>
            </a:r>
            <a:r>
              <a:rPr lang="en-US" sz="4800" b="1" dirty="0" smtClean="0"/>
              <a:t>Meeting</a:t>
            </a:r>
            <a:br>
              <a:rPr lang="en-US" sz="4800" b="1" dirty="0" smtClean="0"/>
            </a:br>
            <a:r>
              <a:rPr lang="en-US" sz="4800" b="1" dirty="0"/>
              <a:t/>
            </a:r>
            <a:br>
              <a:rPr lang="en-US" sz="4800" b="1" dirty="0"/>
            </a:br>
            <a:r>
              <a:rPr lang="en-US" sz="4800" dirty="0" smtClean="0"/>
              <a:t>Introduction </a:t>
            </a:r>
            <a:r>
              <a:rPr lang="en-US" sz="4800" dirty="0"/>
              <a:t>to </a:t>
            </a:r>
            <a:r>
              <a:rPr lang="en-US" sz="4800" dirty="0" smtClean="0"/>
              <a:t>CBT </a:t>
            </a:r>
            <a:r>
              <a:rPr lang="en-US" sz="4800" dirty="0"/>
              <a:t>for </a:t>
            </a:r>
            <a:r>
              <a:rPr lang="en-US" sz="4800" dirty="0" smtClean="0"/>
              <a:t>Psychosis (</a:t>
            </a:r>
            <a:r>
              <a:rPr lang="en-US" sz="4800" dirty="0"/>
              <a:t>CBT-P</a:t>
            </a:r>
            <a:r>
              <a:rPr lang="en-US" sz="4800" dirty="0" smtClean="0"/>
              <a:t>):</a:t>
            </a:r>
            <a:endParaRPr lang="en-US" sz="4800" dirty="0"/>
          </a:p>
        </p:txBody>
      </p:sp>
      <p:sp>
        <p:nvSpPr>
          <p:cNvPr id="3" name="Subtitle 2"/>
          <p:cNvSpPr>
            <a:spLocks noGrp="1"/>
          </p:cNvSpPr>
          <p:nvPr>
            <p:ph type="subTitle" idx="1"/>
          </p:nvPr>
        </p:nvSpPr>
        <p:spPr>
          <a:xfrm>
            <a:off x="838205" y="3810000"/>
            <a:ext cx="7439358" cy="914400"/>
          </a:xfrm>
        </p:spPr>
        <p:txBody>
          <a:bodyPr>
            <a:noAutofit/>
          </a:bodyPr>
          <a:lstStyle/>
          <a:p>
            <a:r>
              <a:rPr lang="en-US" sz="3600" b="1" cap="none" dirty="0" smtClean="0"/>
              <a:t>An Evidence-based Treatment</a:t>
            </a:r>
          </a:p>
        </p:txBody>
      </p:sp>
      <p:sp>
        <p:nvSpPr>
          <p:cNvPr id="6" name="TextBox 5"/>
          <p:cNvSpPr txBox="1"/>
          <p:nvPr/>
        </p:nvSpPr>
        <p:spPr>
          <a:xfrm>
            <a:off x="733763" y="4873735"/>
            <a:ext cx="7543800" cy="1477328"/>
          </a:xfrm>
          <a:prstGeom prst="rect">
            <a:avLst/>
          </a:prstGeom>
          <a:noFill/>
        </p:spPr>
        <p:txBody>
          <a:bodyPr wrap="square" rtlCol="0">
            <a:spAutoFit/>
          </a:bodyPr>
          <a:lstStyle/>
          <a:p>
            <a:r>
              <a:rPr lang="en-US" kern="1200" dirty="0" smtClean="0">
                <a:solidFill>
                  <a:schemeClr val="tx1"/>
                </a:solidFill>
                <a:latin typeface="Arial" panose="020B0604020202020204" pitchFamily="34" charset="0"/>
                <a:ea typeface="+mn-ea"/>
                <a:cs typeface="Arial" panose="020B0604020202020204" pitchFamily="34" charset="0"/>
              </a:rPr>
              <a:t>Robert Reiser, PhD: Licensed Psychologist, Kentfield, CA.</a:t>
            </a:r>
          </a:p>
          <a:p>
            <a:endParaRPr lang="en-US" dirty="0"/>
          </a:p>
          <a:p>
            <a:r>
              <a:rPr lang="en-US" kern="1200" dirty="0" smtClean="0">
                <a:solidFill>
                  <a:schemeClr val="tx1"/>
                </a:solidFill>
                <a:latin typeface="Arial" panose="020B0604020202020204" pitchFamily="34" charset="0"/>
                <a:ea typeface="+mn-ea"/>
                <a:cs typeface="Arial" panose="020B0604020202020204" pitchFamily="34" charset="0"/>
              </a:rPr>
              <a:t>Academy of Cognitive Therapy Certified Cognitive Therapist</a:t>
            </a:r>
          </a:p>
          <a:p>
            <a:r>
              <a:rPr lang="en-US" kern="1200" dirty="0" smtClean="0">
                <a:solidFill>
                  <a:schemeClr val="tx1"/>
                </a:solidFill>
                <a:latin typeface="Arial" panose="020B0604020202020204" pitchFamily="34" charset="0"/>
                <a:ea typeface="+mn-ea"/>
                <a:cs typeface="Arial" panose="020B0604020202020204" pitchFamily="34" charset="0"/>
              </a:rPr>
              <a:t>Website: www. </a:t>
            </a:r>
            <a:r>
              <a:rPr lang="en-US" kern="1200" smtClean="0">
                <a:solidFill>
                  <a:schemeClr val="tx1"/>
                </a:solidFill>
                <a:latin typeface="Arial" panose="020B0604020202020204" pitchFamily="34" charset="0"/>
                <a:ea typeface="+mn-ea"/>
                <a:cs typeface="Arial" panose="020B0604020202020204" pitchFamily="34" charset="0"/>
              </a:rPr>
              <a:t>robertreiser.com</a:t>
            </a:r>
            <a:endParaRPr lang="en-US" kern="1200" dirty="0" smtClean="0">
              <a:solidFill>
                <a:schemeClr val="tx1"/>
              </a:solidFill>
              <a:latin typeface="Arial" panose="020B0604020202020204" pitchFamily="34" charset="0"/>
              <a:ea typeface="+mn-ea"/>
              <a:cs typeface="Arial" panose="020B0604020202020204" pitchFamily="34" charset="0"/>
            </a:endParaRPr>
          </a:p>
          <a:p>
            <a:r>
              <a:rPr lang="en-US" dirty="0">
                <a:hlinkClick r:id="rId3"/>
              </a:rPr>
              <a:t>Email</a:t>
            </a:r>
            <a:r>
              <a:rPr lang="en-US" dirty="0" smtClean="0">
                <a:hlinkClick r:id="rId3"/>
              </a:rPr>
              <a:t>: robert.reiser@gmail.com</a:t>
            </a:r>
            <a:r>
              <a:rPr lang="en-US" dirty="0" smtClean="0"/>
              <a:t> Tel. 415 297 1016</a:t>
            </a:r>
            <a:endParaRPr lang="en-US" kern="1200" dirty="0">
              <a:solidFill>
                <a:schemeClr val="tx1"/>
              </a:solidFill>
              <a:latin typeface="Arial" panose="020B0604020202020204" pitchFamily="34" charset="0"/>
              <a:ea typeface="+mn-ea"/>
              <a:cs typeface="Arial" panose="020B0604020202020204" pitchFamily="34" charset="0"/>
            </a:endParaRPr>
          </a:p>
        </p:txBody>
      </p:sp>
      <p:sp>
        <p:nvSpPr>
          <p:cNvPr id="7" name="Footer Placeholder 6"/>
          <p:cNvSpPr>
            <a:spLocks noGrp="1"/>
          </p:cNvSpPr>
          <p:nvPr>
            <p:ph type="ftr" sz="quarter" idx="11"/>
          </p:nvPr>
        </p:nvSpPr>
        <p:spPr/>
        <p:txBody>
          <a:bodyPr/>
          <a:lstStyle/>
          <a:p>
            <a:pPr>
              <a:defRPr/>
            </a:pPr>
            <a:r>
              <a:rPr lang="en-US" dirty="0"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648790" cy="1452282"/>
          </a:xfrm>
        </p:spPr>
        <p:txBody>
          <a:bodyPr/>
          <a:lstStyle/>
          <a:p>
            <a:r>
              <a:rPr lang="en-US" dirty="0" smtClean="0"/>
              <a:t>NICE Guidelines- Effective psychosocial treatments*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u="sng" dirty="0"/>
              <a:t>Psychological and psychosocial </a:t>
            </a:r>
            <a:r>
              <a:rPr lang="en-US" sz="2400" u="sng" dirty="0" smtClean="0"/>
              <a:t>interventions:</a:t>
            </a:r>
          </a:p>
          <a:p>
            <a:r>
              <a:rPr lang="en-US" sz="2400" dirty="0" smtClean="0"/>
              <a:t>Offer </a:t>
            </a:r>
            <a:r>
              <a:rPr lang="en-US" sz="2400" dirty="0"/>
              <a:t>cognitive </a:t>
            </a:r>
            <a:r>
              <a:rPr lang="en-US" sz="2400" dirty="0" err="1"/>
              <a:t>behavioural</a:t>
            </a:r>
            <a:r>
              <a:rPr lang="en-US" sz="2400" dirty="0"/>
              <a:t> therapy (CBT) to all people with schizophrenia. This can be started either during the acute </a:t>
            </a:r>
            <a:r>
              <a:rPr lang="en-US" sz="2400" dirty="0" smtClean="0"/>
              <a:t>phase or later.</a:t>
            </a:r>
            <a:endParaRPr lang="en-US" sz="2400" dirty="0"/>
          </a:p>
          <a:p>
            <a:r>
              <a:rPr lang="en-US" sz="2400" dirty="0" smtClean="0"/>
              <a:t>Offer </a:t>
            </a:r>
            <a:r>
              <a:rPr lang="en-US" sz="2400" dirty="0"/>
              <a:t>family intervention to all families of people with schizophrenia who live with or are in close contact with the service user. This can be started either during the acute phase </a:t>
            </a:r>
            <a:r>
              <a:rPr lang="en-US" sz="2200" dirty="0" smtClean="0"/>
              <a:t>or later.</a:t>
            </a:r>
          </a:p>
          <a:p>
            <a:pPr marL="0" indent="0">
              <a:buNone/>
            </a:pPr>
            <a:r>
              <a:rPr lang="en-US" sz="2200" dirty="0" smtClean="0">
                <a:solidFill>
                  <a:schemeClr val="accent6">
                    <a:lumMod val="40000"/>
                    <a:lumOff val="60000"/>
                  </a:schemeClr>
                </a:solidFill>
              </a:rPr>
              <a:t>*Nice </a:t>
            </a:r>
            <a:r>
              <a:rPr lang="en-US" sz="2200" dirty="0">
                <a:solidFill>
                  <a:schemeClr val="accent6">
                    <a:lumMod val="40000"/>
                    <a:lumOff val="60000"/>
                  </a:schemeClr>
                </a:solidFill>
              </a:rPr>
              <a:t>Guidelines, </a:t>
            </a:r>
            <a:r>
              <a:rPr lang="en-US" sz="2400" dirty="0">
                <a:solidFill>
                  <a:schemeClr val="accent6">
                    <a:lumMod val="40000"/>
                    <a:lumOff val="60000"/>
                  </a:schemeClr>
                </a:solidFill>
              </a:rPr>
              <a:t>National Clinical Practice Guideline,  Number </a:t>
            </a:r>
            <a:r>
              <a:rPr lang="en-US" sz="2400" dirty="0" smtClean="0">
                <a:solidFill>
                  <a:schemeClr val="accent6">
                    <a:lumMod val="40000"/>
                    <a:lumOff val="60000"/>
                  </a:schemeClr>
                </a:solidFill>
              </a:rPr>
              <a:t>CG82, </a:t>
            </a:r>
            <a:r>
              <a:rPr lang="en-US" sz="2200" dirty="0" smtClean="0">
                <a:solidFill>
                  <a:schemeClr val="accent6">
                    <a:lumMod val="40000"/>
                    <a:lumOff val="60000"/>
                  </a:schemeClr>
                </a:solidFill>
              </a:rPr>
              <a:t>update </a:t>
            </a:r>
            <a:r>
              <a:rPr lang="en-US" sz="2200" dirty="0">
                <a:solidFill>
                  <a:schemeClr val="accent6">
                    <a:lumMod val="40000"/>
                    <a:lumOff val="60000"/>
                  </a:schemeClr>
                </a:solidFill>
              </a:rPr>
              <a:t>2009, p.21</a:t>
            </a:r>
            <a:r>
              <a:rPr lang="en-US" sz="2600" dirty="0">
                <a:solidFill>
                  <a:schemeClr val="accent6">
                    <a:lumMod val="40000"/>
                    <a:lumOff val="60000"/>
                  </a:schemeClr>
                </a:solidFill>
              </a:rPr>
              <a:t>: </a:t>
            </a:r>
            <a:r>
              <a:rPr lang="en-US" sz="2200" dirty="0">
                <a:solidFill>
                  <a:schemeClr val="accent6">
                    <a:lumMod val="40000"/>
                    <a:lumOff val="60000"/>
                  </a:schemeClr>
                </a:solidFill>
              </a:rPr>
              <a:t>www.nice.org.uk </a:t>
            </a:r>
            <a:endParaRPr lang="en-US" sz="1900" dirty="0">
              <a:solidFill>
                <a:schemeClr val="accent6">
                  <a:lumMod val="40000"/>
                  <a:lumOff val="60000"/>
                </a:schemeClr>
              </a:solidFill>
            </a:endParaRP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230806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US" dirty="0" smtClean="0"/>
              <a:t>NICE Guidelines- Summary</a:t>
            </a:r>
            <a:endParaRPr lang="en-US" dirty="0"/>
          </a:p>
        </p:txBody>
      </p:sp>
      <p:pic>
        <p:nvPicPr>
          <p:cNvPr id="22531" name="Picture 2" descr="NICE stand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560638"/>
            <a:ext cx="8229600" cy="2787650"/>
          </a:xfrm>
          <a:noFill/>
        </p:spPr>
      </p:pic>
      <p:sp>
        <p:nvSpPr>
          <p:cNvPr id="6" name="Footer Placeholder 5"/>
          <p:cNvSpPr>
            <a:spLocks noGrp="1"/>
          </p:cNvSpPr>
          <p:nvPr>
            <p:ph type="ftr" sz="quarter" idx="11"/>
          </p:nvPr>
        </p:nvSpPr>
        <p:spPr/>
        <p:txBody>
          <a:bodyPr/>
          <a:lstStyle/>
          <a:p>
            <a:pPr>
              <a:defRPr/>
            </a:pPr>
            <a:r>
              <a:rPr lang="en-US" smtClean="0"/>
              <a:t>(c) Robert Reiser, 2013, All Rights Reserved</a:t>
            </a:r>
            <a:endParaRPr lang="en-US"/>
          </a:p>
        </p:txBody>
      </p:sp>
      <p:sp>
        <p:nvSpPr>
          <p:cNvPr id="22534" name="Text Box 3"/>
          <p:cNvSpPr txBox="1">
            <a:spLocks noChangeArrowheads="1"/>
          </p:cNvSpPr>
          <p:nvPr/>
        </p:nvSpPr>
        <p:spPr bwMode="auto">
          <a:xfrm>
            <a:off x="2971800" y="5748338"/>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b="1">
                <a:latin typeface="Book Antiqua" panose="02040602050305030304" pitchFamily="18" charset="0"/>
              </a:rPr>
              <a:t>www.nice.org.uk</a:t>
            </a:r>
            <a:endParaRPr lang="en-US" sz="2400" b="1">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04800"/>
            <a:ext cx="8125890" cy="1548448"/>
          </a:xfrm>
        </p:spPr>
        <p:txBody>
          <a:bodyPr/>
          <a:lstStyle/>
          <a:p>
            <a:r>
              <a:rPr lang="en-US" dirty="0"/>
              <a:t>Delivering psychological </a:t>
            </a:r>
            <a:r>
              <a:rPr lang="en-US" dirty="0" smtClean="0"/>
              <a:t>interventions, NICE guidelines</a:t>
            </a:r>
            <a:endParaRPr lang="en-US" dirty="0"/>
          </a:p>
        </p:txBody>
      </p:sp>
      <p:sp>
        <p:nvSpPr>
          <p:cNvPr id="3" name="Content Placeholder 2"/>
          <p:cNvSpPr>
            <a:spLocks noGrp="1"/>
          </p:cNvSpPr>
          <p:nvPr>
            <p:ph idx="1"/>
          </p:nvPr>
        </p:nvSpPr>
        <p:spPr/>
        <p:txBody>
          <a:bodyPr>
            <a:normAutofit fontScale="92500"/>
          </a:bodyPr>
          <a:lstStyle/>
          <a:p>
            <a:r>
              <a:rPr lang="en-US" dirty="0" smtClean="0"/>
              <a:t>CBT </a:t>
            </a:r>
            <a:r>
              <a:rPr lang="en-US" dirty="0"/>
              <a:t>should be delivered on a one-to-one basis over at least 16 planned sessions and: </a:t>
            </a:r>
          </a:p>
          <a:p>
            <a:r>
              <a:rPr lang="en-US" dirty="0"/>
              <a:t>• follow a treatment </a:t>
            </a:r>
            <a:r>
              <a:rPr lang="en-US" dirty="0" smtClean="0"/>
              <a:t>manual </a:t>
            </a:r>
            <a:r>
              <a:rPr lang="en-US" dirty="0"/>
              <a:t>−  people can establish links between their thoughts, feelings or actions and their current or past symptoms, and/or functioning  so that: −  the re-evaluation of people’s perceptions, beliefs or reasoning relates to the target symptoms </a:t>
            </a:r>
            <a:endParaRPr lang="en-US" dirty="0" smtClean="0"/>
          </a:p>
          <a:p>
            <a:r>
              <a:rPr lang="en-US" dirty="0" smtClean="0"/>
              <a:t>• </a:t>
            </a:r>
            <a:r>
              <a:rPr lang="en-US" dirty="0"/>
              <a:t>also include at least one of the following components: − people monitoring their own thoughts, feelings or </a:t>
            </a:r>
            <a:r>
              <a:rPr lang="en-US" dirty="0" err="1"/>
              <a:t>behaviours</a:t>
            </a:r>
            <a:r>
              <a:rPr lang="en-US" dirty="0"/>
              <a:t> with respect to their symptoms or recurrence of symptoms − promoting alternative ways of coping with the target symptom −  reducing distress −  improving functioning.</a:t>
            </a: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464580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intervention should: </a:t>
            </a:r>
            <a:br>
              <a:rPr lang="en-US" dirty="0"/>
            </a:br>
            <a:endParaRPr lang="en-US" dirty="0"/>
          </a:p>
        </p:txBody>
      </p:sp>
      <p:sp>
        <p:nvSpPr>
          <p:cNvPr id="3" name="Content Placeholder 2"/>
          <p:cNvSpPr>
            <a:spLocks noGrp="1"/>
          </p:cNvSpPr>
          <p:nvPr>
            <p:ph idx="1"/>
          </p:nvPr>
        </p:nvSpPr>
        <p:spPr>
          <a:xfrm>
            <a:off x="827700" y="1371601"/>
            <a:ext cx="7020900" cy="4876806"/>
          </a:xfrm>
        </p:spPr>
        <p:txBody>
          <a:bodyPr>
            <a:normAutofit/>
          </a:bodyPr>
          <a:lstStyle/>
          <a:p>
            <a:r>
              <a:rPr lang="en-US" dirty="0" smtClean="0"/>
              <a:t>• </a:t>
            </a:r>
            <a:r>
              <a:rPr lang="en-US" dirty="0"/>
              <a:t>include the person with schizophrenia if </a:t>
            </a:r>
            <a:r>
              <a:rPr lang="en-US" dirty="0" smtClean="0"/>
              <a:t>practical</a:t>
            </a:r>
          </a:p>
          <a:p>
            <a:r>
              <a:rPr lang="en-US" dirty="0" smtClean="0"/>
              <a:t> </a:t>
            </a:r>
            <a:r>
              <a:rPr lang="en-US" dirty="0"/>
              <a:t>• be carried out for between 3 months and 1 year </a:t>
            </a:r>
            <a:endParaRPr lang="en-US" dirty="0" smtClean="0"/>
          </a:p>
          <a:p>
            <a:r>
              <a:rPr lang="en-US" dirty="0" smtClean="0"/>
              <a:t>• </a:t>
            </a:r>
            <a:r>
              <a:rPr lang="en-US" dirty="0"/>
              <a:t>include at least 10 planned sessions </a:t>
            </a:r>
            <a:endParaRPr lang="en-US" dirty="0" smtClean="0"/>
          </a:p>
          <a:p>
            <a:r>
              <a:rPr lang="en-US" dirty="0" smtClean="0"/>
              <a:t>• </a:t>
            </a:r>
            <a:r>
              <a:rPr lang="en-US" dirty="0"/>
              <a:t>take account of the whole family's preference for either single- family intervention or multi-family group intervention </a:t>
            </a:r>
            <a:endParaRPr lang="en-US" dirty="0" smtClean="0"/>
          </a:p>
          <a:p>
            <a:r>
              <a:rPr lang="en-US" dirty="0" smtClean="0"/>
              <a:t>• </a:t>
            </a:r>
            <a:r>
              <a:rPr lang="en-US" dirty="0"/>
              <a:t>take account of the relationship between the main </a:t>
            </a:r>
            <a:r>
              <a:rPr lang="en-US" dirty="0" err="1"/>
              <a:t>carer</a:t>
            </a:r>
            <a:r>
              <a:rPr lang="en-US" dirty="0"/>
              <a:t> and the person with </a:t>
            </a:r>
            <a:r>
              <a:rPr lang="en-US" dirty="0" smtClean="0"/>
              <a:t>schizophrenia</a:t>
            </a:r>
          </a:p>
          <a:p>
            <a:r>
              <a:rPr lang="en-US" dirty="0" smtClean="0"/>
              <a:t>  </a:t>
            </a:r>
            <a:r>
              <a:rPr lang="en-US" dirty="0"/>
              <a:t>• have a specific supportive, educational or treatment function and include negotiated problem solving or crisis management work.</a:t>
            </a: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742779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066800"/>
            <a:ext cx="7055380" cy="786448"/>
          </a:xfrm>
        </p:spPr>
        <p:txBody>
          <a:bodyPr/>
          <a:lstStyle/>
          <a:p>
            <a:pPr algn="ctr"/>
            <a:r>
              <a:rPr lang="en-US" u="sng" dirty="0" smtClean="0"/>
              <a:t>Effectiveness</a:t>
            </a:r>
            <a:r>
              <a:rPr lang="en-US" dirty="0" smtClean="0"/>
              <a:t> </a:t>
            </a:r>
            <a:r>
              <a:rPr lang="en-US" u="sng" dirty="0" smtClean="0">
                <a:effectLst>
                  <a:outerShdw blurRad="38100" dist="38100" dir="2700000" algn="tl">
                    <a:srgbClr val="000000">
                      <a:alpha val="43137"/>
                    </a:srgbClr>
                  </a:outerShdw>
                </a:effectLst>
              </a:rPr>
              <a:t>of</a:t>
            </a:r>
            <a:r>
              <a:rPr lang="en-US" u="sng" dirty="0" smtClean="0"/>
              <a:t> CBT</a:t>
            </a:r>
            <a:endParaRPr lang="en-US" u="sng" dirty="0"/>
          </a:p>
        </p:txBody>
      </p:sp>
      <p:sp>
        <p:nvSpPr>
          <p:cNvPr id="3" name="Content Placeholder 2"/>
          <p:cNvSpPr>
            <a:spLocks noGrp="1"/>
          </p:cNvSpPr>
          <p:nvPr>
            <p:ph idx="1"/>
          </p:nvPr>
        </p:nvSpPr>
        <p:spPr>
          <a:xfrm>
            <a:off x="810043" y="2590800"/>
            <a:ext cx="6711654" cy="1757075"/>
          </a:xfrm>
        </p:spPr>
        <p:txBody>
          <a:bodyPr/>
          <a:lstStyle/>
          <a:p>
            <a:pPr marL="0" indent="0" algn="ctr">
              <a:buNone/>
            </a:pPr>
            <a:r>
              <a:rPr lang="en-US" sz="4400" dirty="0" smtClean="0"/>
              <a:t>CBT versus ‘Befriending therapy’</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2681872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GB" sz="1800"/>
          </a:p>
        </p:txBody>
      </p:sp>
      <p:sp>
        <p:nvSpPr>
          <p:cNvPr id="3789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GB" sz="1800"/>
          </a:p>
        </p:txBody>
      </p:sp>
      <p:sp>
        <p:nvSpPr>
          <p:cNvPr id="39940" name="Rectangle 4"/>
          <p:cNvSpPr>
            <a:spLocks noChangeArrowheads="1"/>
          </p:cNvSpPr>
          <p:nvPr/>
        </p:nvSpPr>
        <p:spPr bwMode="auto">
          <a:xfrm>
            <a:off x="619125" y="1524000"/>
            <a:ext cx="7924800" cy="33528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800"/>
          </a:p>
        </p:txBody>
      </p:sp>
      <p:sp>
        <p:nvSpPr>
          <p:cNvPr id="37892" name="Rectangle 5"/>
          <p:cNvSpPr>
            <a:spLocks noGrp="1"/>
          </p:cNvSpPr>
          <p:nvPr>
            <p:ph type="ctrTitle" idx="4294967295"/>
          </p:nvPr>
        </p:nvSpPr>
        <p:spPr>
          <a:xfrm>
            <a:off x="609600" y="3429000"/>
            <a:ext cx="7662863" cy="1676400"/>
          </a:xfrm>
        </p:spPr>
        <p:txBody>
          <a:bodyPr lIns="90488" tIns="44450" rIns="90488" bIns="44450" anchor="ctr"/>
          <a:lstStyle/>
          <a:p>
            <a:pPr eaLnBrk="1" hangingPunct="1">
              <a:lnSpc>
                <a:spcPct val="90000"/>
              </a:lnSpc>
            </a:pPr>
            <a:r>
              <a:rPr lang="en-US" sz="2500" dirty="0" smtClean="0">
                <a:solidFill>
                  <a:schemeClr val="tx1"/>
                </a:solidFill>
                <a:latin typeface="CG Times"/>
              </a:rPr>
              <a:t/>
            </a:r>
            <a:br>
              <a:rPr lang="en-US" sz="2500" dirty="0" smtClean="0">
                <a:solidFill>
                  <a:schemeClr val="tx1"/>
                </a:solidFill>
                <a:latin typeface="CG Times"/>
              </a:rPr>
            </a:br>
            <a:r>
              <a:rPr lang="en-US" sz="2500" dirty="0" smtClean="0">
                <a:solidFill>
                  <a:schemeClr val="tx1"/>
                </a:solidFill>
                <a:latin typeface="CG Times"/>
              </a:rPr>
              <a:t> </a:t>
            </a:r>
            <a:r>
              <a:rPr lang="en-US" sz="2400" dirty="0" err="1" smtClean="0">
                <a:latin typeface="CG Times"/>
              </a:rPr>
              <a:t>Sensky</a:t>
            </a:r>
            <a:r>
              <a:rPr lang="en-US" sz="2400" dirty="0" smtClean="0">
                <a:latin typeface="CG Times"/>
              </a:rPr>
              <a:t>, T., </a:t>
            </a:r>
            <a:r>
              <a:rPr lang="en-US" sz="2400" dirty="0" err="1" smtClean="0">
                <a:latin typeface="CG Times"/>
              </a:rPr>
              <a:t>Turkington</a:t>
            </a:r>
            <a:r>
              <a:rPr lang="en-US" sz="2400" dirty="0" smtClean="0">
                <a:latin typeface="CG Times"/>
              </a:rPr>
              <a:t>, D., Kingdon, D., Scott, J., Scott, J.L., </a:t>
            </a:r>
            <a:r>
              <a:rPr lang="en-US" sz="2400" dirty="0" err="1" smtClean="0">
                <a:latin typeface="CG Times"/>
              </a:rPr>
              <a:t>Siddle</a:t>
            </a:r>
            <a:r>
              <a:rPr lang="en-US" sz="2400" dirty="0" smtClean="0">
                <a:latin typeface="CG Times"/>
              </a:rPr>
              <a:t>, R., O'Carroll, M., &amp; Barnes, T.R.E. </a:t>
            </a:r>
            <a:br>
              <a:rPr lang="en-US" sz="2400" dirty="0" smtClean="0">
                <a:latin typeface="CG Times"/>
              </a:rPr>
            </a:br>
            <a:r>
              <a:rPr lang="en-US" sz="2400" dirty="0" smtClean="0">
                <a:latin typeface="CG Times"/>
              </a:rPr>
              <a:t/>
            </a:r>
            <a:br>
              <a:rPr lang="en-US" sz="2400" dirty="0" smtClean="0">
                <a:latin typeface="CG Times"/>
              </a:rPr>
            </a:br>
            <a:r>
              <a:rPr lang="en-US" sz="2900" dirty="0" smtClean="0">
                <a:solidFill>
                  <a:schemeClr val="bg2"/>
                </a:solidFill>
                <a:latin typeface="CG Times"/>
              </a:rPr>
              <a:t>A RANDOMIZED CONTROLLED TRIAL OF COGNITIVE-BEHAVIOURAL THERAPY FOR PERSISTENT SYMPTOMS IN SCHIZOPHRENIA RESISTANT TO MEDICATION.  </a:t>
            </a:r>
            <a:br>
              <a:rPr lang="en-US" sz="2900" dirty="0" smtClean="0">
                <a:solidFill>
                  <a:schemeClr val="bg2"/>
                </a:solidFill>
                <a:latin typeface="CG Times"/>
              </a:rPr>
            </a:br>
            <a:r>
              <a:rPr lang="en-US" sz="2500" dirty="0" smtClean="0">
                <a:solidFill>
                  <a:schemeClr val="bg2"/>
                </a:solidFill>
                <a:latin typeface="CG Times"/>
              </a:rPr>
              <a:t/>
            </a:r>
            <a:br>
              <a:rPr lang="en-US" sz="2500" dirty="0" smtClean="0">
                <a:solidFill>
                  <a:schemeClr val="bg2"/>
                </a:solidFill>
                <a:latin typeface="CG Times"/>
              </a:rPr>
            </a:br>
            <a:r>
              <a:rPr lang="en-US" sz="2500" dirty="0" err="1" smtClean="0">
                <a:solidFill>
                  <a:schemeClr val="bg2"/>
                </a:solidFill>
                <a:latin typeface="CG Times"/>
              </a:rPr>
              <a:t>i</a:t>
            </a:r>
            <a:r>
              <a:rPr lang="en-US" dirty="0" smtClean="0">
                <a:solidFill>
                  <a:schemeClr val="bg2"/>
                </a:solidFill>
                <a:latin typeface="CG Times"/>
              </a:rPr>
              <a:t/>
            </a:r>
            <a:br>
              <a:rPr lang="en-US" dirty="0" smtClean="0">
                <a:solidFill>
                  <a:schemeClr val="bg2"/>
                </a:solidFill>
                <a:latin typeface="CG Times"/>
              </a:rPr>
            </a:br>
            <a:r>
              <a:rPr lang="en-US" sz="2500" i="1" dirty="0" smtClean="0">
                <a:solidFill>
                  <a:schemeClr val="tx1"/>
                </a:solidFill>
                <a:latin typeface="CG Times"/>
              </a:rPr>
              <a:t>Archives of General Psychiatry </a:t>
            </a:r>
            <a:br>
              <a:rPr lang="en-US" sz="2500" i="1" dirty="0" smtClean="0">
                <a:solidFill>
                  <a:schemeClr val="tx1"/>
                </a:solidFill>
                <a:latin typeface="CG Times"/>
              </a:rPr>
            </a:br>
            <a:r>
              <a:rPr lang="en-US" sz="2500" i="1" dirty="0" smtClean="0">
                <a:solidFill>
                  <a:schemeClr val="tx1"/>
                </a:solidFill>
                <a:latin typeface="CG Times"/>
              </a:rPr>
              <a:t>2000, </a:t>
            </a:r>
            <a:r>
              <a:rPr lang="en-US" sz="2500" b="1" dirty="0" smtClean="0">
                <a:solidFill>
                  <a:schemeClr val="tx1"/>
                </a:solidFill>
                <a:latin typeface="CG Times"/>
              </a:rPr>
              <a:t>57</a:t>
            </a:r>
            <a:r>
              <a:rPr lang="en-US" sz="2500" dirty="0" smtClean="0">
                <a:solidFill>
                  <a:schemeClr val="tx1"/>
                </a:solidFill>
                <a:latin typeface="CG Times"/>
              </a:rPr>
              <a:t>, 165-172.</a:t>
            </a:r>
            <a:br>
              <a:rPr lang="en-US" sz="2500" dirty="0" smtClean="0">
                <a:solidFill>
                  <a:schemeClr val="tx1"/>
                </a:solidFill>
                <a:latin typeface="CG Times"/>
              </a:rPr>
            </a:br>
            <a:r>
              <a:rPr lang="en-US" sz="2500" u="sng" dirty="0" smtClean="0">
                <a:solidFill>
                  <a:schemeClr val="tx1"/>
                </a:solidFill>
                <a:latin typeface="CG Times"/>
              </a:rPr>
              <a:t>Note</a:t>
            </a:r>
            <a:r>
              <a:rPr lang="en-US" sz="2500" dirty="0" smtClean="0">
                <a:solidFill>
                  <a:schemeClr val="tx1"/>
                </a:solidFill>
                <a:latin typeface="CG Times"/>
              </a:rPr>
              <a:t>: </a:t>
            </a:r>
            <a:r>
              <a:rPr lang="en-US" sz="2500" smtClean="0">
                <a:solidFill>
                  <a:schemeClr val="tx1"/>
                </a:solidFill>
                <a:latin typeface="CG Times"/>
              </a:rPr>
              <a:t>slides 15-24 </a:t>
            </a:r>
            <a:r>
              <a:rPr lang="en-US" sz="2500" dirty="0" smtClean="0">
                <a:solidFill>
                  <a:schemeClr val="tx1"/>
                </a:solidFill>
                <a:latin typeface="CG Times"/>
              </a:rPr>
              <a:t>taken from </a:t>
            </a:r>
            <a:r>
              <a:rPr lang="en-US" sz="2500" dirty="0" err="1" smtClean="0">
                <a:solidFill>
                  <a:schemeClr val="tx1"/>
                </a:solidFill>
                <a:latin typeface="CG Times"/>
              </a:rPr>
              <a:t>Turkington</a:t>
            </a:r>
            <a:r>
              <a:rPr lang="en-US" sz="2500" dirty="0" smtClean="0">
                <a:solidFill>
                  <a:schemeClr val="tx1"/>
                </a:solidFill>
                <a:latin typeface="CG Times"/>
              </a:rPr>
              <a:t>, CIMH workshop, May, 2013.</a:t>
            </a:r>
            <a:r>
              <a:rPr lang="en-GB" dirty="0" smtClean="0">
                <a:solidFill>
                  <a:schemeClr val="tx1"/>
                </a:solidFill>
                <a:latin typeface="CG Times 12pt"/>
              </a:rPr>
              <a:t/>
            </a:r>
            <a:br>
              <a:rPr lang="en-GB" dirty="0" smtClean="0">
                <a:solidFill>
                  <a:schemeClr val="tx1"/>
                </a:solidFill>
                <a:latin typeface="CG Times 12pt"/>
              </a:rPr>
            </a:br>
            <a:endParaRPr lang="en-GB" sz="4100" dirty="0" smtClean="0">
              <a:solidFill>
                <a:schemeClr val="tx1"/>
              </a:solidFill>
              <a:latin typeface="CG Times 12pt"/>
            </a:endParaRPr>
          </a:p>
        </p:txBody>
      </p:sp>
      <p:sp>
        <p:nvSpPr>
          <p:cNvPr id="37893" name="Rectangle 6"/>
          <p:cNvSpPr>
            <a:spLocks noGrp="1"/>
          </p:cNvSpPr>
          <p:nvPr>
            <p:ph type="subTitle" idx="4294967295"/>
          </p:nvPr>
        </p:nvSpPr>
        <p:spPr>
          <a:xfrm>
            <a:off x="1404938" y="3886200"/>
            <a:ext cx="6334125" cy="1752600"/>
          </a:xfrm>
        </p:spPr>
        <p:txBody>
          <a:bodyPr lIns="90488" tIns="44450" rIns="90488" bIns="44450"/>
          <a:lstStyle/>
          <a:p>
            <a:pPr marL="342900" indent="-342900" algn="ctr" eaLnBrk="1" hangingPunct="1">
              <a:buFont typeface="Wingdings 2" pitchFamily="18" charset="2"/>
              <a:buNone/>
            </a:pPr>
            <a:endParaRPr lang="en-GB" b="1" smtClean="0">
              <a:solidFill>
                <a:srgbClr val="000000"/>
              </a:solidFill>
              <a:latin typeface="Arial Rounded MT Bold" pitchFamily="34" charset="0"/>
            </a:endParaRPr>
          </a:p>
          <a:p>
            <a:pPr marL="342900" indent="-342900" algn="ctr" eaLnBrk="1" hangingPunct="1">
              <a:buFont typeface="Wingdings 2" pitchFamily="18" charset="2"/>
              <a:buNone/>
            </a:pPr>
            <a:endParaRPr lang="en-US" b="1" smtClean="0">
              <a:solidFill>
                <a:srgbClr val="00000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685800" y="152400"/>
            <a:ext cx="7772400" cy="1143000"/>
          </a:xfrm>
        </p:spPr>
        <p:txBody>
          <a:bodyPr lIns="90488" tIns="44450" rIns="90488" bIns="44450" anchor="ctr"/>
          <a:lstStyle/>
          <a:p>
            <a:r>
              <a:rPr lang="en-GB" dirty="0" smtClean="0"/>
              <a:t>‘BEFRIENDING’</a:t>
            </a:r>
            <a:r>
              <a:rPr lang="en-GB" sz="4400" b="1" dirty="0">
                <a:solidFill>
                  <a:schemeClr val="folHlink"/>
                </a:solidFill>
              </a:rPr>
              <a:t> </a:t>
            </a:r>
            <a:endParaRPr lang="en-GB" dirty="0" smtClean="0"/>
          </a:p>
        </p:txBody>
      </p:sp>
      <p:sp>
        <p:nvSpPr>
          <p:cNvPr id="41986" name="Rectangle 3"/>
          <p:cNvSpPr>
            <a:spLocks noGrp="1"/>
          </p:cNvSpPr>
          <p:nvPr>
            <p:ph type="body" idx="4294967295"/>
          </p:nvPr>
        </p:nvSpPr>
        <p:spPr>
          <a:xfrm>
            <a:off x="604587" y="1143000"/>
            <a:ext cx="8535988" cy="4572000"/>
          </a:xfrm>
        </p:spPr>
        <p:txBody>
          <a:bodyPr lIns="90488" tIns="44450" rIns="90488" bIns="44450">
            <a:normAutofit fontScale="92500" lnSpcReduction="20000"/>
          </a:bodyPr>
          <a:lstStyle/>
          <a:p>
            <a:pPr marL="285750" indent="-285750" eaLnBrk="1" hangingPunct="1"/>
            <a:r>
              <a:rPr lang="en-GB" sz="2300" b="1" dirty="0" smtClean="0"/>
              <a:t>Focus on neutral non-threatening topics</a:t>
            </a:r>
          </a:p>
          <a:p>
            <a:pPr marL="285750" indent="-285750" eaLnBrk="1" hangingPunct="1"/>
            <a:r>
              <a:rPr lang="en-GB" sz="2300" b="1" dirty="0" smtClean="0"/>
              <a:t>No active formulation</a:t>
            </a:r>
          </a:p>
          <a:p>
            <a:pPr marL="285750" indent="-285750" eaLnBrk="1" hangingPunct="1"/>
            <a:r>
              <a:rPr lang="en-GB" sz="2300" b="1" dirty="0" smtClean="0"/>
              <a:t>No active techniques taught or used</a:t>
            </a:r>
          </a:p>
          <a:p>
            <a:pPr marL="285750" indent="-285750" eaLnBrk="1" hangingPunct="1"/>
            <a:r>
              <a:rPr lang="en-GB" sz="2300" b="1" dirty="0" smtClean="0"/>
              <a:t>Non-confrontational</a:t>
            </a:r>
          </a:p>
          <a:p>
            <a:pPr marL="285750" indent="-285750" eaLnBrk="1" hangingPunct="1"/>
            <a:r>
              <a:rPr lang="en-GB" sz="2300" b="1" dirty="0" smtClean="0"/>
              <a:t>Non-colluding</a:t>
            </a:r>
          </a:p>
          <a:p>
            <a:pPr marL="285750" indent="-285750" eaLnBrk="1" hangingPunct="1"/>
            <a:r>
              <a:rPr lang="en-GB" sz="2300" b="1" dirty="0" smtClean="0"/>
              <a:t>Empathic</a:t>
            </a:r>
          </a:p>
          <a:p>
            <a:pPr marL="285750" indent="-285750" eaLnBrk="1" hangingPunct="1"/>
            <a:r>
              <a:rPr lang="en-GB" sz="2300" b="1" dirty="0" smtClean="0"/>
              <a:t>Supportive </a:t>
            </a:r>
          </a:p>
          <a:p>
            <a:pPr marL="285750" indent="-285750"/>
            <a:r>
              <a:rPr lang="en-GB" sz="2300" b="1" dirty="0" smtClean="0"/>
              <a:t>Accepting</a:t>
            </a:r>
            <a:r>
              <a:rPr lang="en-US" sz="2400" u="sng" dirty="0">
                <a:latin typeface="CG Times"/>
              </a:rPr>
              <a:t> </a:t>
            </a:r>
            <a:endParaRPr lang="en-US" sz="2400" u="sng" dirty="0" smtClean="0">
              <a:latin typeface="CG Times"/>
            </a:endParaRPr>
          </a:p>
          <a:p>
            <a:pPr marL="0" indent="0">
              <a:buNone/>
            </a:pPr>
            <a:endParaRPr lang="en-US" sz="2400" u="sng" dirty="0" smtClean="0">
              <a:latin typeface="CG Times"/>
            </a:endParaRPr>
          </a:p>
          <a:p>
            <a:pPr marL="0" indent="0">
              <a:buNone/>
            </a:pPr>
            <a:r>
              <a:rPr lang="en-US" sz="2400" u="sng" dirty="0" smtClean="0">
                <a:latin typeface="CG Times"/>
              </a:rPr>
              <a:t>Note, </a:t>
            </a:r>
            <a:r>
              <a:rPr lang="en-US" sz="2400" dirty="0" smtClean="0">
                <a:latin typeface="CG Times"/>
              </a:rPr>
              <a:t>taken </a:t>
            </a:r>
            <a:r>
              <a:rPr lang="en-US" sz="2400" dirty="0">
                <a:latin typeface="CG Times"/>
              </a:rPr>
              <a:t>from </a:t>
            </a:r>
            <a:r>
              <a:rPr lang="en-US" sz="2400" dirty="0" err="1">
                <a:latin typeface="CG Times"/>
              </a:rPr>
              <a:t>Turkington</a:t>
            </a:r>
            <a:r>
              <a:rPr lang="en-US" sz="2400" dirty="0">
                <a:latin typeface="CG Times"/>
              </a:rPr>
              <a:t>, CIMH workshop, </a:t>
            </a:r>
            <a:r>
              <a:rPr lang="en-US" sz="2400" dirty="0" smtClean="0">
                <a:latin typeface="CG Times"/>
              </a:rPr>
              <a:t>May, </a:t>
            </a:r>
            <a:r>
              <a:rPr lang="en-US" sz="2400" dirty="0">
                <a:latin typeface="CG Times"/>
              </a:rPr>
              <a:t>2013</a:t>
            </a:r>
            <a:endParaRPr lang="en-GB" sz="2300" b="1" dirty="0" smtClean="0"/>
          </a:p>
          <a:p>
            <a:pPr marL="285750" indent="-285750" algn="ctr" eaLnBrk="1" hangingPunct="1">
              <a:buFont typeface="Wingdings 2" pitchFamily="18" charset="2"/>
              <a:buNone/>
            </a:pPr>
            <a:r>
              <a:rPr lang="en-GB" sz="2300" b="1" dirty="0" smtClean="0">
                <a:solidFill>
                  <a:schemeClr val="folHlink"/>
                </a:solidFill>
              </a:rPr>
              <a:t>’</a:t>
            </a:r>
          </a:p>
          <a:p>
            <a:pPr marL="285750" indent="-285750" algn="r" eaLnBrk="1" hangingPunct="1">
              <a:lnSpc>
                <a:spcPct val="80000"/>
              </a:lnSpc>
              <a:spcBef>
                <a:spcPct val="0"/>
              </a:spcBef>
              <a:buFont typeface="Wingdings 2" pitchFamily="18" charset="2"/>
              <a:buNone/>
            </a:pPr>
            <a:r>
              <a:rPr lang="en-GB" sz="1800" dirty="0" smtClean="0"/>
              <a:t>(</a:t>
            </a:r>
            <a:r>
              <a:rPr lang="en-GB" sz="1800" dirty="0" err="1" smtClean="0"/>
              <a:t>Samarasekera</a:t>
            </a:r>
            <a:r>
              <a:rPr lang="en-GB" sz="1800" dirty="0" smtClean="0"/>
              <a:t> et al, 2007)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06690" cy="1071282"/>
          </a:xfrm>
        </p:spPr>
        <p:txBody>
          <a:bodyPr/>
          <a:lstStyle/>
          <a:p>
            <a:r>
              <a:rPr lang="en-US" sz="2000" b="1" dirty="0" err="1" smtClean="0"/>
              <a:t>Sensky</a:t>
            </a:r>
            <a:r>
              <a:rPr lang="en-US" sz="2000" b="1" dirty="0" smtClean="0"/>
              <a:t> et al. (2000) A </a:t>
            </a:r>
            <a:r>
              <a:rPr lang="en-US" sz="2000" b="1" dirty="0"/>
              <a:t>randomized controlled trial of cognitive-behavioral therapy for persistent symptoms in schizophrenia resistant to medication.</a:t>
            </a:r>
            <a:br>
              <a:rPr lang="en-US" sz="2000" b="1" dirty="0"/>
            </a:br>
            <a:endParaRPr lang="en-US" sz="2000" dirty="0"/>
          </a:p>
        </p:txBody>
      </p:sp>
      <p:sp>
        <p:nvSpPr>
          <p:cNvPr id="3" name="Content Placeholder 2"/>
          <p:cNvSpPr>
            <a:spLocks noGrp="1"/>
          </p:cNvSpPr>
          <p:nvPr>
            <p:ph idx="1"/>
          </p:nvPr>
        </p:nvSpPr>
        <p:spPr/>
        <p:txBody>
          <a:bodyPr>
            <a:normAutofit fontScale="92500" lnSpcReduction="10000"/>
          </a:bodyPr>
          <a:lstStyle/>
          <a:p>
            <a:r>
              <a:rPr lang="en-US" u="sng" dirty="0" smtClean="0"/>
              <a:t>RESULTS</a:t>
            </a:r>
            <a:r>
              <a:rPr lang="en-US" dirty="0" smtClean="0"/>
              <a:t>: Ninety </a:t>
            </a:r>
            <a:r>
              <a:rPr lang="en-US" dirty="0"/>
              <a:t>patients received a mean of 19 individual treatment sessions over 9 months, with no significant between-group differences in treatment duration. </a:t>
            </a:r>
            <a:r>
              <a:rPr lang="en-US" dirty="0">
                <a:solidFill>
                  <a:schemeClr val="accent6">
                    <a:lumMod val="40000"/>
                    <a:lumOff val="60000"/>
                  </a:schemeClr>
                </a:solidFill>
              </a:rPr>
              <a:t>Both interventions resulted in significant reductions in positive and negative symptoms and depression</a:t>
            </a:r>
            <a:r>
              <a:rPr lang="en-US" dirty="0"/>
              <a:t>. </a:t>
            </a:r>
            <a:r>
              <a:rPr lang="en-US" dirty="0">
                <a:solidFill>
                  <a:schemeClr val="accent6">
                    <a:lumMod val="40000"/>
                    <a:lumOff val="60000"/>
                  </a:schemeClr>
                </a:solidFill>
              </a:rPr>
              <a:t>At the 9-month follow-up evaluation, patients who had received cognitive therapy continued to improve</a:t>
            </a:r>
            <a:r>
              <a:rPr lang="en-US" dirty="0"/>
              <a:t>, while those in the befriending group did not. These results were not attributable to changes in prescribed medication.</a:t>
            </a:r>
          </a:p>
          <a:p>
            <a:r>
              <a:rPr lang="en-US" sz="2100" u="sng" dirty="0" smtClean="0"/>
              <a:t>CONCLUSION</a:t>
            </a:r>
            <a:r>
              <a:rPr lang="en-US" b="1" cap="all" dirty="0" smtClean="0"/>
              <a:t>: </a:t>
            </a:r>
            <a:r>
              <a:rPr lang="en-US" dirty="0" smtClean="0"/>
              <a:t>Cognitive-behavioral </a:t>
            </a:r>
            <a:r>
              <a:rPr lang="en-US" dirty="0"/>
              <a:t>therapy </a:t>
            </a:r>
            <a:r>
              <a:rPr lang="en-US" dirty="0">
                <a:solidFill>
                  <a:schemeClr val="accent6">
                    <a:lumMod val="40000"/>
                    <a:lumOff val="60000"/>
                  </a:schemeClr>
                </a:solidFill>
              </a:rPr>
              <a:t>is effective in treating negative as well as positive symptoms in schizophrenia resistant to standard antipsychotic drugs</a:t>
            </a:r>
            <a:r>
              <a:rPr lang="en-US" dirty="0"/>
              <a:t>, with its efficacy sustained over 9 months of </a:t>
            </a:r>
            <a:r>
              <a:rPr lang="en-US" dirty="0" smtClean="0"/>
              <a:t>follow-up.</a:t>
            </a:r>
            <a:endParaRPr lang="en-US" dirty="0"/>
          </a:p>
          <a:p>
            <a:pPr marL="0" indent="0">
              <a:buNone/>
            </a:pPr>
            <a:endParaRPr lang="en-US" b="1" cap="all" dirty="0"/>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7384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7" name="Rectangle 2"/>
          <p:cNvSpPr>
            <a:spLocks noGrp="1"/>
          </p:cNvSpPr>
          <p:nvPr>
            <p:ph type="title" idx="4294967295"/>
          </p:nvPr>
        </p:nvSpPr>
        <p:spPr/>
        <p:txBody>
          <a:bodyPr lIns="90488" tIns="44450" rIns="90488" bIns="44450" anchor="ctr"/>
          <a:lstStyle/>
          <a:p>
            <a:pPr eaLnBrk="1" hangingPunct="1"/>
            <a:r>
              <a:rPr lang="en-GB" sz="2900" smtClean="0"/>
              <a:t>DEPRESSION SCORES</a:t>
            </a:r>
            <a:br>
              <a:rPr lang="en-GB" sz="2900" smtClean="0"/>
            </a:br>
            <a:r>
              <a:rPr lang="en-GB" sz="1700" smtClean="0"/>
              <a:t>(Montgomery-Asberg Depression Rating Scale)</a:t>
            </a:r>
            <a:endParaRPr lang="en-GB" sz="2900" smtClean="0"/>
          </a:p>
        </p:txBody>
      </p:sp>
      <p:graphicFrame>
        <p:nvGraphicFramePr>
          <p:cNvPr id="48165" name="Object 37">
            <a:hlinkClick r:id="" action="ppaction://ole?verb=0"/>
          </p:cNvPr>
          <p:cNvGraphicFramePr>
            <a:graphicFrameLocks/>
          </p:cNvGraphicFramePr>
          <p:nvPr/>
        </p:nvGraphicFramePr>
        <p:xfrm>
          <a:off x="703263" y="1687513"/>
          <a:ext cx="7737475" cy="4092575"/>
        </p:xfrm>
        <a:graphic>
          <a:graphicData uri="http://schemas.openxmlformats.org/presentationml/2006/ole">
            <mc:AlternateContent xmlns:mc="http://schemas.openxmlformats.org/markup-compatibility/2006">
              <mc:Choice xmlns:v="urn:schemas-microsoft-com:vml" Requires="v">
                <p:oleObj spid="_x0000_s1186" name="Chart" r:id="rId4" imgW="7762960" imgH="4105150" progId="MSGraph.Chart.8">
                  <p:embed followColorScheme="full"/>
                </p:oleObj>
              </mc:Choice>
              <mc:Fallback>
                <p:oleObj name="Chart" r:id="rId4" imgW="7762960" imgH="410515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687513"/>
                        <a:ext cx="7737475"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8168" name="Rectangle 4"/>
          <p:cNvSpPr>
            <a:spLocks noChangeArrowheads="1"/>
          </p:cNvSpPr>
          <p:nvPr/>
        </p:nvSpPr>
        <p:spPr bwMode="auto">
          <a:xfrm>
            <a:off x="982663" y="5746750"/>
            <a:ext cx="6099175" cy="698500"/>
          </a:xfrm>
          <a:prstGeom prst="rect">
            <a:avLst/>
          </a:prstGeom>
          <a:noFill/>
          <a:ln w="12700">
            <a:noFill/>
            <a:miter lim="800000"/>
            <a:headEnd/>
            <a:tailEnd/>
          </a:ln>
        </p:spPr>
        <p:txBody>
          <a:bodyPr wrap="none" lIns="90488" tIns="44450" rIns="90488" bIns="44450">
            <a:spAutoFit/>
          </a:bodyPr>
          <a:lstStyle/>
          <a:p>
            <a:pPr defTabSz="762000" eaLnBrk="0" hangingPunct="0"/>
            <a:r>
              <a:rPr lang="en-GB">
                <a:latin typeface="Century Gothic" pitchFamily="34" charset="0"/>
              </a:rPr>
              <a:t>TREATMENT MAIN EFFECT : F</a:t>
            </a:r>
            <a:r>
              <a:rPr lang="en-GB" baseline="-25000">
                <a:latin typeface="Century Gothic" pitchFamily="34" charset="0"/>
              </a:rPr>
              <a:t>(2,176)</a:t>
            </a:r>
            <a:r>
              <a:rPr lang="en-GB">
                <a:latin typeface="Century Gothic" pitchFamily="34" charset="0"/>
              </a:rPr>
              <a:t>=46.3; p&lt;0.0001</a:t>
            </a:r>
          </a:p>
          <a:p>
            <a:pPr defTabSz="762000" eaLnBrk="0" hangingPunct="0"/>
            <a:r>
              <a:rPr lang="en-GB">
                <a:latin typeface="Century Gothic" pitchFamily="34" charset="0"/>
              </a:rPr>
              <a:t>GROUPxTREATMENT EFFECT : F</a:t>
            </a:r>
            <a:r>
              <a:rPr lang="en-GB" baseline="-25000">
                <a:latin typeface="Century Gothic" pitchFamily="34" charset="0"/>
              </a:rPr>
              <a:t>(2,176)</a:t>
            </a:r>
            <a:r>
              <a:rPr lang="en-GB">
                <a:latin typeface="Century Gothic" pitchFamily="34" charset="0"/>
              </a:rPr>
              <a:t>=2.77; p=0.045</a:t>
            </a:r>
          </a:p>
        </p:txBody>
      </p:sp>
      <p:graphicFrame>
        <p:nvGraphicFramePr>
          <p:cNvPr id="48166" name="Object 38"/>
          <p:cNvGraphicFramePr>
            <a:graphicFrameLocks noGrp="1" noChangeAspect="1"/>
          </p:cNvGraphicFramePr>
          <p:nvPr>
            <p:ph idx="4294967295"/>
          </p:nvPr>
        </p:nvGraphicFramePr>
        <p:xfrm>
          <a:off x="0" y="1541463"/>
          <a:ext cx="9144000" cy="4217987"/>
        </p:xfrm>
        <a:graphic>
          <a:graphicData uri="http://schemas.openxmlformats.org/presentationml/2006/ole">
            <mc:AlternateContent xmlns:mc="http://schemas.openxmlformats.org/markup-compatibility/2006">
              <mc:Choice xmlns:v="urn:schemas-microsoft-com:vml" Requires="v">
                <p:oleObj spid="_x0000_s1187" name="Chart" r:id="rId6" imgW="5181515" imgH="2390802" progId="Excel.Chart.8">
                  <p:embed/>
                </p:oleObj>
              </mc:Choice>
              <mc:Fallback>
                <p:oleObj name="Chart" r:id="rId6" imgW="5181515" imgH="2390802" progId="Excel.Chart.8">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41463"/>
                        <a:ext cx="9144000"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457200" y="304800"/>
            <a:ext cx="7598613" cy="369332"/>
          </a:xfrm>
          <a:prstGeom prst="rect">
            <a:avLst/>
          </a:prstGeom>
          <a:noFill/>
        </p:spPr>
        <p:txBody>
          <a:bodyPr wrap="square" rtlCol="0">
            <a:spAutoFit/>
          </a:bodyPr>
          <a:lstStyle/>
          <a:p>
            <a:r>
              <a:rPr lang="en-US" dirty="0" smtClean="0"/>
              <a:t>NOTE: BF= “befriending; CBT= Cognitive behavioral therapy)</a:t>
            </a:r>
            <a:endParaRPr lang="en-US" dirty="0"/>
          </a:p>
        </p:txBody>
      </p:sp>
      <p:sp>
        <p:nvSpPr>
          <p:cNvPr id="3" name="TextBox 2"/>
          <p:cNvSpPr txBox="1"/>
          <p:nvPr/>
        </p:nvSpPr>
        <p:spPr>
          <a:xfrm>
            <a:off x="5562600" y="1143000"/>
            <a:ext cx="1980029" cy="369332"/>
          </a:xfrm>
          <a:prstGeom prst="rect">
            <a:avLst/>
          </a:prstGeom>
          <a:noFill/>
        </p:spPr>
        <p:txBody>
          <a:bodyPr wrap="none" rtlCol="0">
            <a:spAutoFit/>
          </a:bodyPr>
          <a:lstStyle/>
          <a:p>
            <a:r>
              <a:rPr lang="en-US" dirty="0" smtClean="0"/>
              <a:t>Cognitive therapy</a:t>
            </a:r>
            <a:endParaRPr lang="en-US" dirty="0"/>
          </a:p>
        </p:txBody>
      </p:sp>
      <p:cxnSp>
        <p:nvCxnSpPr>
          <p:cNvPr id="5" name="Straight Arrow Connector 4"/>
          <p:cNvCxnSpPr/>
          <p:nvPr/>
        </p:nvCxnSpPr>
        <p:spPr>
          <a:xfrm flipH="1">
            <a:off x="6477000" y="1676400"/>
            <a:ext cx="75614" cy="228600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95600" y="6409690"/>
            <a:ext cx="6019800" cy="369332"/>
          </a:xfrm>
          <a:prstGeom prst="rect">
            <a:avLst/>
          </a:prstGeom>
        </p:spPr>
        <p:txBody>
          <a:bodyPr wrap="square">
            <a:spAutoFit/>
          </a:bodyPr>
          <a:lstStyle/>
          <a:p>
            <a:pPr marL="0" indent="0">
              <a:buNone/>
            </a:pPr>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2" name="Rectangle 2"/>
          <p:cNvSpPr>
            <a:spLocks noGrp="1"/>
          </p:cNvSpPr>
          <p:nvPr>
            <p:ph type="title" idx="4294967295"/>
          </p:nvPr>
        </p:nvSpPr>
        <p:spPr/>
        <p:txBody>
          <a:bodyPr lIns="90488" tIns="44450" rIns="90488" bIns="44450" anchor="ctr"/>
          <a:lstStyle/>
          <a:p>
            <a:pPr eaLnBrk="1" hangingPunct="1"/>
            <a:r>
              <a:rPr lang="en-GB" smtClean="0"/>
              <a:t>TOTAL SYMPTOM SCORES</a:t>
            </a:r>
            <a:br>
              <a:rPr lang="en-GB" smtClean="0"/>
            </a:br>
            <a:r>
              <a:rPr lang="en-GB" sz="1700" smtClean="0"/>
              <a:t>(Comprehensive psychopathological rating scale)</a:t>
            </a:r>
            <a:endParaRPr lang="en-GB" smtClean="0"/>
          </a:p>
        </p:txBody>
      </p:sp>
      <p:sp>
        <p:nvSpPr>
          <p:cNvPr id="46103" name="Rectangle 3"/>
          <p:cNvSpPr>
            <a:spLocks noChangeArrowheads="1"/>
          </p:cNvSpPr>
          <p:nvPr/>
        </p:nvSpPr>
        <p:spPr bwMode="auto">
          <a:xfrm>
            <a:off x="833438" y="5746750"/>
            <a:ext cx="6540500" cy="698500"/>
          </a:xfrm>
          <a:prstGeom prst="rect">
            <a:avLst/>
          </a:prstGeom>
          <a:noFill/>
          <a:ln w="12700">
            <a:noFill/>
            <a:miter lim="800000"/>
            <a:headEnd/>
            <a:tailEnd/>
          </a:ln>
        </p:spPr>
        <p:txBody>
          <a:bodyPr wrap="none" lIns="90488" tIns="44450" rIns="90488" bIns="44450">
            <a:spAutoFit/>
          </a:bodyPr>
          <a:lstStyle/>
          <a:p>
            <a:pPr defTabSz="762000" eaLnBrk="0" hangingPunct="0"/>
            <a:r>
              <a:rPr lang="en-GB">
                <a:latin typeface="Century Gothic" pitchFamily="34" charset="0"/>
              </a:rPr>
              <a:t>TREATMENT MAIN EFFECT : 	F</a:t>
            </a:r>
            <a:r>
              <a:rPr lang="en-GB" baseline="-25000">
                <a:latin typeface="Century Gothic" pitchFamily="34" charset="0"/>
              </a:rPr>
              <a:t>(2,176)</a:t>
            </a:r>
            <a:r>
              <a:rPr lang="en-GB">
                <a:latin typeface="Century Gothic" pitchFamily="34" charset="0"/>
              </a:rPr>
              <a:t>=45.5; p&lt;0.0001</a:t>
            </a:r>
          </a:p>
          <a:p>
            <a:pPr defTabSz="762000" eaLnBrk="0" hangingPunct="0"/>
            <a:r>
              <a:rPr lang="en-GB">
                <a:latin typeface="Century Gothic" pitchFamily="34" charset="0"/>
              </a:rPr>
              <a:t>GROUPxTREATMENT EFFECT : 	F</a:t>
            </a:r>
            <a:r>
              <a:rPr lang="en-GB" baseline="-25000">
                <a:latin typeface="Century Gothic" pitchFamily="34" charset="0"/>
              </a:rPr>
              <a:t>(2,176)</a:t>
            </a:r>
            <a:r>
              <a:rPr lang="en-GB">
                <a:latin typeface="Century Gothic" pitchFamily="34" charset="0"/>
              </a:rPr>
              <a:t>=6.03; p=0.003</a:t>
            </a:r>
          </a:p>
        </p:txBody>
      </p:sp>
      <p:graphicFrame>
        <p:nvGraphicFramePr>
          <p:cNvPr id="46101" name="Object 21"/>
          <p:cNvGraphicFramePr>
            <a:graphicFrameLocks noGrp="1" noChangeAspect="1"/>
          </p:cNvGraphicFramePr>
          <p:nvPr>
            <p:ph idx="4294967295"/>
          </p:nvPr>
        </p:nvGraphicFramePr>
        <p:xfrm>
          <a:off x="457200" y="1524000"/>
          <a:ext cx="8305800" cy="4183063"/>
        </p:xfrm>
        <a:graphic>
          <a:graphicData uri="http://schemas.openxmlformats.org/presentationml/2006/ole">
            <mc:AlternateContent xmlns:mc="http://schemas.openxmlformats.org/markup-compatibility/2006">
              <mc:Choice xmlns:v="urn:schemas-microsoft-com:vml" Requires="v">
                <p:oleObj spid="_x0000_s2130" name="Chart" r:id="rId4" imgW="5314866" imgH="2676391" progId="Excel.Chart.8">
                  <p:embed/>
                </p:oleObj>
              </mc:Choice>
              <mc:Fallback>
                <p:oleObj name="Chart" r:id="rId4" imgW="5314866" imgH="267639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3058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 name="Rectangle 2"/>
          <p:cNvSpPr/>
          <p:nvPr/>
        </p:nvSpPr>
        <p:spPr>
          <a:xfrm>
            <a:off x="2438400" y="6445250"/>
            <a:ext cx="6096000" cy="369332"/>
          </a:xfrm>
          <a:prstGeom prst="rect">
            <a:avLst/>
          </a:prstGeom>
        </p:spPr>
        <p:txBody>
          <a:bodyPr wrap="square">
            <a:spAutoFit/>
          </a:bodyPr>
          <a:lstStyle/>
          <a:p>
            <a:pPr marL="0" indent="0">
              <a:buNone/>
            </a:pPr>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eaLnBrk="1" hangingPunct="1"/>
            <a:r>
              <a:rPr lang="en-GB" u="sng" dirty="0" smtClean="0"/>
              <a:t>Plan for tonight</a:t>
            </a:r>
            <a:endParaRPr lang="en-US" u="sng" dirty="0" smtClean="0"/>
          </a:p>
        </p:txBody>
      </p:sp>
      <p:sp>
        <p:nvSpPr>
          <p:cNvPr id="27650" name="Rectangle 3"/>
          <p:cNvSpPr>
            <a:spLocks noGrp="1"/>
          </p:cNvSpPr>
          <p:nvPr>
            <p:ph type="body" sz="half" idx="4294967295"/>
          </p:nvPr>
        </p:nvSpPr>
        <p:spPr>
          <a:xfrm>
            <a:off x="1143000" y="1600200"/>
            <a:ext cx="6248400" cy="4419600"/>
          </a:xfrm>
        </p:spPr>
        <p:txBody>
          <a:bodyPr>
            <a:normAutofit/>
          </a:bodyPr>
          <a:lstStyle/>
          <a:p>
            <a:pPr eaLnBrk="1" hangingPunct="1"/>
            <a:r>
              <a:rPr lang="en-GB" sz="2300" dirty="0" smtClean="0"/>
              <a:t>Introduction</a:t>
            </a:r>
          </a:p>
          <a:p>
            <a:pPr lvl="1" eaLnBrk="1" hangingPunct="1"/>
            <a:r>
              <a:rPr lang="en-GB" sz="2000" dirty="0" smtClean="0"/>
              <a:t>Brief review of evidence for CBT-P: Why evidence is important!</a:t>
            </a:r>
          </a:p>
          <a:p>
            <a:pPr lvl="1" eaLnBrk="1" hangingPunct="1"/>
            <a:r>
              <a:rPr lang="en-GB" sz="2000" dirty="0" smtClean="0"/>
              <a:t>Reassessing schizophrenia</a:t>
            </a:r>
          </a:p>
          <a:p>
            <a:r>
              <a:rPr lang="en-GB" sz="2300" dirty="0" smtClean="0"/>
              <a:t>Basic CBT-P techniques </a:t>
            </a:r>
            <a:r>
              <a:rPr lang="en-GB" sz="2300" dirty="0"/>
              <a:t>with video and examples</a:t>
            </a:r>
            <a:endParaRPr lang="en-GB" dirty="0"/>
          </a:p>
          <a:p>
            <a:r>
              <a:rPr lang="en-GB" sz="2300" dirty="0"/>
              <a:t>Training &amp; implementation issues</a:t>
            </a:r>
          </a:p>
          <a:p>
            <a:r>
              <a:rPr lang="en-GB" sz="2300" dirty="0"/>
              <a:t>Your </a:t>
            </a:r>
            <a:r>
              <a:rPr lang="en-US" sz="2300" dirty="0"/>
              <a:t>questions </a:t>
            </a:r>
            <a:endParaRPr lang="en-GB" sz="2300" dirty="0"/>
          </a:p>
          <a:p>
            <a:pPr eaLnBrk="1" hangingPunct="1"/>
            <a:endParaRPr lang="en-GB" sz="2300" dirty="0"/>
          </a:p>
          <a:p>
            <a:pPr eaLnBrk="1" hangingPunct="1"/>
            <a:endParaRPr lang="en-GB" sz="2000" dirty="0" smtClean="0"/>
          </a:p>
          <a:p>
            <a:pPr marL="457200" lvl="1" indent="0" eaLnBrk="1" hangingPunct="1">
              <a:buNone/>
            </a:pPr>
            <a:endParaRPr lang="en-GB" sz="2000" dirty="0" smtClean="0"/>
          </a:p>
          <a:p>
            <a:pPr marL="457200" lvl="1" indent="0" eaLnBrk="1" hangingPunct="1">
              <a:buNone/>
            </a:pPr>
            <a:endParaRPr lang="en-GB" sz="2000" dirty="0"/>
          </a:p>
          <a:p>
            <a:pPr lvl="1" eaLnBrk="1" hangingPunct="1"/>
            <a:endParaRPr lang="en-GB"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13" name="Object 37"/>
          <p:cNvGraphicFramePr>
            <a:graphicFrameLocks noGrp="1" noChangeAspect="1"/>
          </p:cNvGraphicFramePr>
          <p:nvPr>
            <p:ph sz="half" idx="4294967295"/>
          </p:nvPr>
        </p:nvGraphicFramePr>
        <p:xfrm>
          <a:off x="609600" y="1371600"/>
          <a:ext cx="8305800" cy="4267200"/>
        </p:xfrm>
        <a:graphic>
          <a:graphicData uri="http://schemas.openxmlformats.org/presentationml/2006/ole">
            <mc:AlternateContent xmlns:mc="http://schemas.openxmlformats.org/markup-compatibility/2006">
              <mc:Choice xmlns:v="urn:schemas-microsoft-com:vml" Requires="v">
                <p:oleObj spid="_x0000_s3234" name="Chart" r:id="rId4" imgW="5314866" imgH="2676391" progId="Excel.Chart.8">
                  <p:embed/>
                </p:oleObj>
              </mc:Choice>
              <mc:Fallback>
                <p:oleObj name="Chart" r:id="rId4" imgW="5314866" imgH="267639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8305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0215" name="Text Box 3"/>
          <p:cNvSpPr txBox="1">
            <a:spLocks noChangeArrowheads="1"/>
          </p:cNvSpPr>
          <p:nvPr/>
        </p:nvSpPr>
        <p:spPr bwMode="auto">
          <a:xfrm>
            <a:off x="6629400" y="1905000"/>
            <a:ext cx="1235075" cy="457200"/>
          </a:xfrm>
          <a:prstGeom prst="rect">
            <a:avLst/>
          </a:prstGeom>
          <a:noFill/>
          <a:ln w="12700">
            <a:noFill/>
            <a:miter lim="800000"/>
            <a:headEnd/>
            <a:tailEnd/>
          </a:ln>
        </p:spPr>
        <p:txBody>
          <a:bodyPr wrap="none">
            <a:spAutoFit/>
          </a:bodyPr>
          <a:lstStyle/>
          <a:p>
            <a:r>
              <a:rPr lang="en-GB" sz="2400" b="1">
                <a:latin typeface="Arial Narrow" pitchFamily="34" charset="0"/>
              </a:rPr>
              <a:t>** p&lt;0.01</a:t>
            </a:r>
            <a:endParaRPr lang="en-GB" sz="2400">
              <a:latin typeface="Arial Narrow" pitchFamily="34" charset="0"/>
            </a:endParaRPr>
          </a:p>
        </p:txBody>
      </p:sp>
      <p:sp>
        <p:nvSpPr>
          <p:cNvPr id="50216" name="Rectangle 4"/>
          <p:cNvSpPr>
            <a:spLocks noGrp="1"/>
          </p:cNvSpPr>
          <p:nvPr>
            <p:ph type="title" idx="4294967295"/>
          </p:nvPr>
        </p:nvSpPr>
        <p:spPr/>
        <p:txBody>
          <a:bodyPr/>
          <a:lstStyle/>
          <a:p>
            <a:pPr eaLnBrk="1" hangingPunct="1"/>
            <a:r>
              <a:rPr lang="en-GB" smtClean="0"/>
              <a:t>SUICIDAL BELIEFS</a:t>
            </a:r>
          </a:p>
        </p:txBody>
      </p:sp>
      <p:graphicFrame>
        <p:nvGraphicFramePr>
          <p:cNvPr id="50214" name="Object 38"/>
          <p:cNvGraphicFramePr>
            <a:graphicFrameLocks noGrp="1" noChangeAspect="1"/>
          </p:cNvGraphicFramePr>
          <p:nvPr>
            <p:ph sz="half" idx="4294967295"/>
            <p:extLst>
              <p:ext uri="{D42A27DB-BD31-4B8C-83A1-F6EECF244321}">
                <p14:modId xmlns:p14="http://schemas.microsoft.com/office/powerpoint/2010/main" val="2309734876"/>
              </p:ext>
            </p:extLst>
          </p:nvPr>
        </p:nvGraphicFramePr>
        <p:xfrm>
          <a:off x="304800" y="4579352"/>
          <a:ext cx="4187825" cy="1976438"/>
        </p:xfrm>
        <a:graphic>
          <a:graphicData uri="http://schemas.openxmlformats.org/presentationml/2006/ole">
            <mc:AlternateContent xmlns:mc="http://schemas.openxmlformats.org/markup-compatibility/2006">
              <mc:Choice xmlns:v="urn:schemas-microsoft-com:vml" Requires="v">
                <p:oleObj spid="_x0000_s3235" name="Chart" r:id="rId6" imgW="8515285" imgH="4105150" progId="MSGraph.Chart.8">
                  <p:embed followColorScheme="full"/>
                </p:oleObj>
              </mc:Choice>
              <mc:Fallback>
                <p:oleObj name="Chart" r:id="rId6" imgW="8515285" imgH="4105150" progId="MSGraph.Chart.8">
                  <p:embed followColorScheme="full"/>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579352"/>
                        <a:ext cx="4187825"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17" name="Text Box 6"/>
          <p:cNvSpPr txBox="1">
            <a:spLocks noChangeArrowheads="1"/>
          </p:cNvSpPr>
          <p:nvPr/>
        </p:nvSpPr>
        <p:spPr bwMode="auto">
          <a:xfrm>
            <a:off x="4114800" y="3733800"/>
            <a:ext cx="377825" cy="457200"/>
          </a:xfrm>
          <a:prstGeom prst="rect">
            <a:avLst/>
          </a:prstGeom>
          <a:noFill/>
          <a:ln w="12700">
            <a:noFill/>
            <a:miter lim="800000"/>
            <a:headEnd/>
            <a:tailEnd/>
          </a:ln>
        </p:spPr>
        <p:txBody>
          <a:bodyPr wrap="none">
            <a:spAutoFit/>
          </a:bodyPr>
          <a:lstStyle/>
          <a:p>
            <a:r>
              <a:rPr lang="en-GB" sz="2400">
                <a:latin typeface="Arial Narrow" pitchFamily="34" charset="0"/>
              </a:rPr>
              <a:t>**</a:t>
            </a:r>
          </a:p>
        </p:txBody>
      </p:sp>
      <p:sp>
        <p:nvSpPr>
          <p:cNvPr id="50218" name="Text Box 7"/>
          <p:cNvSpPr txBox="1">
            <a:spLocks noChangeArrowheads="1"/>
          </p:cNvSpPr>
          <p:nvPr/>
        </p:nvSpPr>
        <p:spPr bwMode="auto">
          <a:xfrm>
            <a:off x="6400800" y="3886200"/>
            <a:ext cx="488950" cy="457200"/>
          </a:xfrm>
          <a:prstGeom prst="rect">
            <a:avLst/>
          </a:prstGeom>
          <a:noFill/>
          <a:ln w="12700">
            <a:noFill/>
            <a:miter lim="800000"/>
            <a:headEnd/>
            <a:tailEnd/>
          </a:ln>
        </p:spPr>
        <p:txBody>
          <a:bodyPr>
            <a:spAutoFit/>
          </a:bodyPr>
          <a:lstStyle/>
          <a:p>
            <a:r>
              <a:rPr lang="en-GB" sz="2400">
                <a:latin typeface="Arial Narrow" pitchFamily="34" charset="0"/>
              </a:rPr>
              <a:t>**</a:t>
            </a:r>
          </a:p>
        </p:txBody>
      </p:sp>
      <p:sp>
        <p:nvSpPr>
          <p:cNvPr id="50184" name="Rectangle 8"/>
          <p:cNvSpPr>
            <a:spLocks noChangeArrowheads="1"/>
          </p:cNvSpPr>
          <p:nvPr/>
        </p:nvSpPr>
        <p:spPr bwMode="auto">
          <a:xfrm>
            <a:off x="5029200" y="5943600"/>
            <a:ext cx="2744788" cy="457200"/>
          </a:xfrm>
          <a:prstGeom prst="rect">
            <a:avLst/>
          </a:prstGeom>
          <a:noFill/>
          <a:ln w="12700">
            <a:noFill/>
            <a:miter lim="800000"/>
            <a:headEnd/>
            <a:tailEnd/>
          </a:ln>
          <a:effectLst/>
        </p:spPr>
        <p:txBody>
          <a:bodyPr wrap="none">
            <a:spAutoFit/>
          </a:bodyPr>
          <a:lstStyle/>
          <a:p>
            <a:pPr eaLnBrk="0" hangingPunct="0">
              <a:defRPr/>
            </a:pPr>
            <a:r>
              <a:rPr lang="en-GB" sz="2400" i="1">
                <a:solidFill>
                  <a:srgbClr val="FFCC00"/>
                </a:solidFill>
                <a:effectLst>
                  <a:outerShdw blurRad="38100" dist="38100" dir="2700000" algn="tl">
                    <a:srgbClr val="000000"/>
                  </a:outerShdw>
                </a:effectLst>
              </a:rPr>
              <a:t>Hansen et al, 2007</a:t>
            </a:r>
          </a:p>
        </p:txBody>
      </p:sp>
      <p:sp>
        <p:nvSpPr>
          <p:cNvPr id="3" name="Rectangle 2"/>
          <p:cNvSpPr/>
          <p:nvPr/>
        </p:nvSpPr>
        <p:spPr>
          <a:xfrm>
            <a:off x="172560" y="6150708"/>
            <a:ext cx="4572000" cy="646331"/>
          </a:xfrm>
          <a:prstGeom prst="rect">
            <a:avLst/>
          </a:prstGeom>
        </p:spPr>
        <p:txBody>
          <a:bodyPr>
            <a:spAutoFit/>
          </a:bodyPr>
          <a:lstStyle/>
          <a:p>
            <a:pPr marL="0" indent="0">
              <a:buNone/>
            </a:pPr>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5" name="Rectangle 2"/>
          <p:cNvSpPr>
            <a:spLocks noGrp="1"/>
          </p:cNvSpPr>
          <p:nvPr>
            <p:ph type="title" idx="4294967295"/>
          </p:nvPr>
        </p:nvSpPr>
        <p:spPr>
          <a:xfrm>
            <a:off x="288925" y="381000"/>
            <a:ext cx="7251165" cy="1472248"/>
          </a:xfrm>
        </p:spPr>
        <p:txBody>
          <a:bodyPr/>
          <a:lstStyle/>
          <a:p>
            <a:pPr algn="ctr" eaLnBrk="1" hangingPunct="1"/>
            <a:r>
              <a:rPr lang="en-GB" sz="2000" dirty="0" smtClean="0"/>
              <a:t>CBT </a:t>
            </a:r>
            <a:r>
              <a:rPr lang="en-GB" sz="2000" u="sng" dirty="0" smtClean="0"/>
              <a:t>versus</a:t>
            </a:r>
            <a:r>
              <a:rPr lang="en-GB" sz="2000" dirty="0" smtClean="0"/>
              <a:t> befriending interventions in schizophrenia resistant to medication  on negative symptoms</a:t>
            </a:r>
            <a:endParaRPr lang="en-US" sz="2000" dirty="0" smtClean="0"/>
          </a:p>
        </p:txBody>
      </p:sp>
      <p:graphicFrame>
        <p:nvGraphicFramePr>
          <p:cNvPr id="52244" name="Object 20"/>
          <p:cNvGraphicFramePr>
            <a:graphicFrameLocks noGrp="1" noChangeAspect="1"/>
          </p:cNvGraphicFramePr>
          <p:nvPr>
            <p:ph sz="half" idx="4294967295"/>
          </p:nvPr>
        </p:nvGraphicFramePr>
        <p:xfrm>
          <a:off x="533400" y="1447800"/>
          <a:ext cx="8382000" cy="4267200"/>
        </p:xfrm>
        <a:graphic>
          <a:graphicData uri="http://schemas.openxmlformats.org/presentationml/2006/ole">
            <mc:AlternateContent xmlns:mc="http://schemas.openxmlformats.org/markup-compatibility/2006">
              <mc:Choice xmlns:v="urn:schemas-microsoft-com:vml" Requires="v">
                <p:oleObj spid="_x0000_s4178" name="Chart" r:id="rId4" imgW="5314866" imgH="2676391" progId="Excel.Chart.8">
                  <p:embed/>
                </p:oleObj>
              </mc:Choice>
              <mc:Fallback>
                <p:oleObj name="Chart" r:id="rId4" imgW="5314866" imgH="2676391"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83820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6" name="Text Box 4"/>
          <p:cNvSpPr txBox="1">
            <a:spLocks noChangeArrowheads="1"/>
          </p:cNvSpPr>
          <p:nvPr/>
        </p:nvSpPr>
        <p:spPr bwMode="auto">
          <a:xfrm>
            <a:off x="288925" y="2246313"/>
            <a:ext cx="349250" cy="1190625"/>
          </a:xfrm>
          <a:prstGeom prst="rect">
            <a:avLst/>
          </a:prstGeom>
          <a:noFill/>
          <a:ln w="12700">
            <a:noFill/>
            <a:miter lim="800000"/>
            <a:headEnd/>
            <a:tailEnd/>
          </a:ln>
        </p:spPr>
        <p:txBody>
          <a:bodyPr wrap="none">
            <a:spAutoFit/>
          </a:bodyPr>
          <a:lstStyle/>
          <a:p>
            <a:pPr eaLnBrk="0" hangingPunct="0"/>
            <a:r>
              <a:rPr lang="en-GB" sz="1800" b="1">
                <a:solidFill>
                  <a:schemeClr val="folHlink"/>
                </a:solidFill>
              </a:rPr>
              <a:t>S</a:t>
            </a:r>
          </a:p>
          <a:p>
            <a:pPr eaLnBrk="0" hangingPunct="0"/>
            <a:r>
              <a:rPr lang="en-GB" sz="1800" b="1">
                <a:solidFill>
                  <a:schemeClr val="folHlink"/>
                </a:solidFill>
              </a:rPr>
              <a:t>A</a:t>
            </a:r>
          </a:p>
          <a:p>
            <a:pPr eaLnBrk="0" hangingPunct="0"/>
            <a:r>
              <a:rPr lang="en-GB" sz="1800" b="1">
                <a:solidFill>
                  <a:schemeClr val="folHlink"/>
                </a:solidFill>
              </a:rPr>
              <a:t>N</a:t>
            </a:r>
          </a:p>
          <a:p>
            <a:pPr eaLnBrk="0" hangingPunct="0"/>
            <a:r>
              <a:rPr lang="en-GB" sz="1800" b="1">
                <a:solidFill>
                  <a:schemeClr val="folHlink"/>
                </a:solidFill>
              </a:rPr>
              <a:t>S</a:t>
            </a:r>
            <a:endParaRPr lang="en-US" sz="1800" b="1">
              <a:solidFill>
                <a:schemeClr val="folHlink"/>
              </a:solidFill>
            </a:endParaRPr>
          </a:p>
        </p:txBody>
      </p:sp>
      <p:sp>
        <p:nvSpPr>
          <p:cNvPr id="52247" name="Text Box 5"/>
          <p:cNvSpPr txBox="1">
            <a:spLocks noChangeArrowheads="1"/>
          </p:cNvSpPr>
          <p:nvPr/>
        </p:nvSpPr>
        <p:spPr bwMode="auto">
          <a:xfrm>
            <a:off x="228600" y="5867400"/>
            <a:ext cx="5175250" cy="366713"/>
          </a:xfrm>
          <a:prstGeom prst="rect">
            <a:avLst/>
          </a:prstGeom>
          <a:noFill/>
          <a:ln w="12700">
            <a:noFill/>
            <a:miter lim="800000"/>
            <a:headEnd/>
            <a:tailEnd/>
          </a:ln>
        </p:spPr>
        <p:txBody>
          <a:bodyPr wrap="none">
            <a:spAutoFit/>
          </a:bodyPr>
          <a:lstStyle/>
          <a:p>
            <a:pPr eaLnBrk="0" hangingPunct="0"/>
            <a:r>
              <a:rPr lang="en-GB" sz="1800"/>
              <a:t>SANS – Scale for Assessing Negative Symptoms</a:t>
            </a:r>
            <a:endParaRPr lang="en-US" sz="1800"/>
          </a:p>
        </p:txBody>
      </p:sp>
      <p:sp>
        <p:nvSpPr>
          <p:cNvPr id="52248" name="Text Box 6"/>
          <p:cNvSpPr txBox="1">
            <a:spLocks noChangeArrowheads="1"/>
          </p:cNvSpPr>
          <p:nvPr/>
        </p:nvSpPr>
        <p:spPr bwMode="auto">
          <a:xfrm>
            <a:off x="5257800" y="6019800"/>
            <a:ext cx="2971800" cy="336550"/>
          </a:xfrm>
          <a:prstGeom prst="rect">
            <a:avLst/>
          </a:prstGeom>
          <a:noFill/>
          <a:ln w="12700">
            <a:noFill/>
            <a:miter lim="800000"/>
            <a:headEnd/>
            <a:tailEnd/>
          </a:ln>
        </p:spPr>
        <p:txBody>
          <a:bodyPr>
            <a:spAutoFit/>
          </a:bodyPr>
          <a:lstStyle/>
          <a:p>
            <a:pPr eaLnBrk="0" hangingPunct="0"/>
            <a:r>
              <a:rPr lang="en-GB" sz="1600" i="1">
                <a:solidFill>
                  <a:srgbClr val="FF9900"/>
                </a:solidFill>
              </a:rPr>
              <a:t>Turkington et al, 2008</a:t>
            </a:r>
          </a:p>
        </p:txBody>
      </p:sp>
      <p:sp>
        <p:nvSpPr>
          <p:cNvPr id="2" name="Rectangle 1"/>
          <p:cNvSpPr/>
          <p:nvPr/>
        </p:nvSpPr>
        <p:spPr>
          <a:xfrm>
            <a:off x="2355850" y="6474698"/>
            <a:ext cx="6096000" cy="369332"/>
          </a:xfrm>
          <a:prstGeom prst="rect">
            <a:avLst/>
          </a:prstGeom>
        </p:spPr>
        <p:txBody>
          <a:bodyPr wrap="square">
            <a:spAutoFit/>
          </a:bodyPr>
          <a:lstStyle/>
          <a:p>
            <a:pPr marL="0" indent="0">
              <a:buNone/>
            </a:pPr>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484710" y="228600"/>
            <a:ext cx="8278290" cy="1624648"/>
          </a:xfrm>
        </p:spPr>
        <p:txBody>
          <a:bodyPr/>
          <a:lstStyle/>
          <a:p>
            <a:pPr eaLnBrk="1" hangingPunct="1"/>
            <a:r>
              <a:rPr lang="en-GB" dirty="0" smtClean="0"/>
              <a:t>Befriending </a:t>
            </a:r>
            <a:r>
              <a:rPr lang="en-GB" dirty="0" err="1" smtClean="0"/>
              <a:t>vs</a:t>
            </a:r>
            <a:r>
              <a:rPr lang="en-GB" dirty="0" smtClean="0"/>
              <a:t> CBT Study Results</a:t>
            </a:r>
          </a:p>
        </p:txBody>
      </p:sp>
      <p:sp>
        <p:nvSpPr>
          <p:cNvPr id="54274" name="Rectangle 3"/>
          <p:cNvSpPr>
            <a:spLocks noGrp="1"/>
          </p:cNvSpPr>
          <p:nvPr>
            <p:ph type="body" idx="4294967295"/>
          </p:nvPr>
        </p:nvSpPr>
        <p:spPr>
          <a:xfrm>
            <a:off x="914400" y="1371600"/>
            <a:ext cx="6853554" cy="4114800"/>
          </a:xfrm>
        </p:spPr>
        <p:txBody>
          <a:bodyPr>
            <a:noAutofit/>
          </a:bodyPr>
          <a:lstStyle/>
          <a:p>
            <a:pPr eaLnBrk="1" hangingPunct="1"/>
            <a:r>
              <a:rPr lang="en-GB" sz="2400" dirty="0" smtClean="0"/>
              <a:t>Positive, negative, and depressive symptoms including suicidal thoughts decreased with CBT</a:t>
            </a:r>
          </a:p>
          <a:p>
            <a:r>
              <a:rPr lang="en-GB" sz="2400" dirty="0" smtClean="0"/>
              <a:t>Number showing greater than 50% improvement: 63% in CBT group v 39% with befriending (on CPRS)</a:t>
            </a:r>
          </a:p>
          <a:p>
            <a:pPr eaLnBrk="1" hangingPunct="1"/>
            <a:r>
              <a:rPr lang="en-GB" sz="2400" dirty="0" smtClean="0">
                <a:solidFill>
                  <a:schemeClr val="accent6">
                    <a:lumMod val="40000"/>
                    <a:lumOff val="60000"/>
                  </a:schemeClr>
                </a:solidFill>
              </a:rPr>
              <a:t>Enduring effect at 5 years</a:t>
            </a:r>
          </a:p>
          <a:p>
            <a:pPr eaLnBrk="1" hangingPunct="1"/>
            <a:r>
              <a:rPr lang="en-GB" sz="2400" dirty="0" smtClean="0"/>
              <a:t>Befriending effect on severe persecutory paranoia and none on hallucinations.</a:t>
            </a:r>
          </a:p>
          <a:p>
            <a:pPr eaLnBrk="1" hangingPunct="1"/>
            <a:endParaRPr lang="en-GB" sz="2800" dirty="0" smtClean="0"/>
          </a:p>
        </p:txBody>
      </p:sp>
      <p:sp>
        <p:nvSpPr>
          <p:cNvPr id="2" name="Rectangle 1"/>
          <p:cNvSpPr/>
          <p:nvPr/>
        </p:nvSpPr>
        <p:spPr>
          <a:xfrm>
            <a:off x="1752600" y="6096001"/>
            <a:ext cx="6858000" cy="369332"/>
          </a:xfrm>
          <a:prstGeom prst="rect">
            <a:avLst/>
          </a:prstGeom>
        </p:spPr>
        <p:txBody>
          <a:bodyPr wrap="square">
            <a:spAutoFit/>
          </a:bodyPr>
          <a:lstStyle/>
          <a:p>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a:t>
            </a:r>
            <a:r>
              <a:rPr lang="en-US" dirty="0">
                <a:latin typeface="CG Times"/>
              </a:rPr>
              <a:t>, 2013</a:t>
            </a:r>
            <a:endParaRPr lang="en-GB"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457200" y="-76200"/>
            <a:ext cx="8229600" cy="1384300"/>
          </a:xfrm>
          <a:prstGeom prst="rect">
            <a:avLst/>
          </a:prstGeom>
          <a:noFill/>
          <a:ln w="9525">
            <a:noFill/>
            <a:miter lim="800000"/>
            <a:headEnd/>
            <a:tailEnd/>
          </a:ln>
        </p:spPr>
        <p:txBody>
          <a:bodyPr anchor="ctr"/>
          <a:lstStyle/>
          <a:p>
            <a:pPr algn="ctr"/>
            <a:r>
              <a:rPr lang="en-US" sz="4000" dirty="0">
                <a:solidFill>
                  <a:srgbClr val="FFCC00"/>
                </a:solidFill>
                <a:latin typeface="Tahoma" pitchFamily="34" charset="0"/>
              </a:rPr>
              <a:t>Evidence for CBT for Psychosis </a:t>
            </a:r>
            <a:endParaRPr lang="en-US" sz="4000" dirty="0" smtClean="0">
              <a:solidFill>
                <a:srgbClr val="FFCC00"/>
              </a:solidFill>
              <a:latin typeface="Tahoma" pitchFamily="34" charset="0"/>
            </a:endParaRPr>
          </a:p>
          <a:p>
            <a:pPr algn="ctr"/>
            <a:r>
              <a:rPr lang="en-US" u="sng" dirty="0" smtClean="0">
                <a:latin typeface="CG Times"/>
              </a:rPr>
              <a:t>Note</a:t>
            </a:r>
            <a:r>
              <a:rPr lang="en-US" u="sng" dirty="0">
                <a:latin typeface="CG Times"/>
              </a:rPr>
              <a:t>, </a:t>
            </a:r>
            <a:r>
              <a:rPr lang="en-US" u="sng" dirty="0" smtClean="0">
                <a:latin typeface="CG Times"/>
              </a:rPr>
              <a:t>Slide </a:t>
            </a:r>
            <a:r>
              <a:rPr lang="en-US" dirty="0" smtClean="0">
                <a:latin typeface="CG Times"/>
              </a:rPr>
              <a:t>taken </a:t>
            </a:r>
            <a:r>
              <a:rPr lang="en-US" dirty="0">
                <a:latin typeface="CG Times"/>
              </a:rPr>
              <a:t>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a:p>
            <a:pPr algn="ctr"/>
            <a:endParaRPr lang="en-US" dirty="0">
              <a:solidFill>
                <a:srgbClr val="FFCC00"/>
              </a:solidFill>
              <a:latin typeface="Tahoma" pitchFamily="34" charset="0"/>
            </a:endParaRPr>
          </a:p>
        </p:txBody>
      </p:sp>
      <p:sp>
        <p:nvSpPr>
          <p:cNvPr id="58371" name="Rectangle 3"/>
          <p:cNvSpPr>
            <a:spLocks noChangeArrowheads="1"/>
          </p:cNvSpPr>
          <p:nvPr/>
        </p:nvSpPr>
        <p:spPr bwMode="auto">
          <a:xfrm>
            <a:off x="304800" y="1143000"/>
            <a:ext cx="8669338" cy="5181600"/>
          </a:xfrm>
          <a:prstGeom prst="rect">
            <a:avLst/>
          </a:prstGeom>
          <a:noFill/>
          <a:ln w="9525">
            <a:noFill/>
            <a:miter lim="800000"/>
            <a:headEnd/>
            <a:tailEnd/>
          </a:ln>
        </p:spPr>
        <p:txBody>
          <a:bodyPr/>
          <a:lstStyle/>
          <a:p>
            <a:pPr marL="342900" indent="-342900">
              <a:buClr>
                <a:srgbClr val="FFFF00"/>
              </a:buClr>
            </a:pPr>
            <a:endParaRPr lang="en-GB" sz="2400" smtClean="0">
              <a:latin typeface="Tahoma" pitchFamily="34" charset="0"/>
            </a:endParaRPr>
          </a:p>
          <a:p>
            <a:pPr marL="342900" indent="-342900">
              <a:buClr>
                <a:srgbClr val="FFFF00"/>
              </a:buClr>
              <a:buFontTx/>
              <a:buChar char="•"/>
            </a:pPr>
            <a:r>
              <a:rPr lang="en-GB" sz="2400" smtClean="0">
                <a:latin typeface="Tahoma" pitchFamily="34" charset="0"/>
              </a:rPr>
              <a:t>Average effect size for target symptom (33 studies) = .40 </a:t>
            </a:r>
          </a:p>
          <a:p>
            <a:pPr marL="342900" indent="-342900">
              <a:buClr>
                <a:srgbClr val="FFFF00"/>
              </a:buClr>
              <a:buFontTx/>
              <a:buChar char="•"/>
            </a:pPr>
            <a:r>
              <a:rPr lang="en-GB" sz="2400" smtClean="0">
                <a:latin typeface="Tahoma" pitchFamily="34" charset="0"/>
              </a:rPr>
              <a:t>Average effect size for “rigorous” RCTs (12 studies) = .22</a:t>
            </a:r>
          </a:p>
          <a:p>
            <a:pPr marL="342900" indent="-342900">
              <a:buClr>
                <a:srgbClr val="FFFF00"/>
              </a:buClr>
              <a:buFontTx/>
              <a:buChar char="•"/>
            </a:pPr>
            <a:r>
              <a:rPr lang="en-GB" sz="2400" smtClean="0">
                <a:latin typeface="Tahoma" pitchFamily="34" charset="0"/>
              </a:rPr>
              <a:t>Significant effects (ranging from .35 – .44) for: </a:t>
            </a:r>
          </a:p>
          <a:p>
            <a:pPr marL="800100" lvl="1" indent="-342900">
              <a:buClr>
                <a:srgbClr val="FFFF00"/>
              </a:buClr>
              <a:buFontTx/>
              <a:buChar char="•"/>
            </a:pPr>
            <a:r>
              <a:rPr lang="en-GB" sz="2400" smtClean="0">
                <a:latin typeface="Tahoma" pitchFamily="34" charset="0"/>
              </a:rPr>
              <a:t>Positive symptoms (32 studies)</a:t>
            </a:r>
          </a:p>
          <a:p>
            <a:pPr marL="800100" lvl="1" indent="-342900">
              <a:buClr>
                <a:srgbClr val="FFFF00"/>
              </a:buClr>
              <a:buFontTx/>
              <a:buChar char="•"/>
            </a:pPr>
            <a:r>
              <a:rPr lang="en-GB" sz="2400" smtClean="0">
                <a:latin typeface="Tahoma" pitchFamily="34" charset="0"/>
              </a:rPr>
              <a:t>Negative symptoms (23 studies)</a:t>
            </a:r>
          </a:p>
          <a:p>
            <a:pPr marL="800100" lvl="1" indent="-342900">
              <a:buClr>
                <a:srgbClr val="FFFF00"/>
              </a:buClr>
              <a:buFontTx/>
              <a:buChar char="•"/>
            </a:pPr>
            <a:r>
              <a:rPr lang="en-GB" sz="2400" smtClean="0">
                <a:latin typeface="Tahoma" pitchFamily="34" charset="0"/>
              </a:rPr>
              <a:t>Functioning (15 studies)</a:t>
            </a:r>
          </a:p>
          <a:p>
            <a:pPr marL="800100" lvl="1" indent="-342900">
              <a:buClr>
                <a:srgbClr val="FFFF00"/>
              </a:buClr>
              <a:buFontTx/>
              <a:buChar char="•"/>
            </a:pPr>
            <a:r>
              <a:rPr lang="en-GB" sz="2400" smtClean="0">
                <a:latin typeface="Tahoma" pitchFamily="34" charset="0"/>
              </a:rPr>
              <a:t>Mood (13 studies)</a:t>
            </a:r>
          </a:p>
          <a:p>
            <a:pPr marL="800100" lvl="1" indent="-342900">
              <a:buClr>
                <a:srgbClr val="FFFF00"/>
              </a:buClr>
              <a:buFontTx/>
              <a:buChar char="•"/>
            </a:pPr>
            <a:r>
              <a:rPr lang="en-GB" sz="2400" smtClean="0">
                <a:latin typeface="Tahoma" pitchFamily="34" charset="0"/>
              </a:rPr>
              <a:t>Social anxiety (2 studies)</a:t>
            </a:r>
          </a:p>
          <a:p>
            <a:pPr marL="800100" lvl="1" indent="-342900" algn="r">
              <a:buClr>
                <a:srgbClr val="FFFF00"/>
              </a:buClr>
            </a:pPr>
            <a:r>
              <a:rPr lang="en-US" sz="1800" smtClean="0">
                <a:solidFill>
                  <a:srgbClr val="FF9900"/>
                </a:solidFill>
              </a:rPr>
              <a:t>Wykes et al, 2008 – also Pilling et al 2002 &amp; Zimmerman et al 2006</a:t>
            </a:r>
          </a:p>
          <a:p>
            <a:pPr marL="342900" indent="-342900">
              <a:buClr>
                <a:srgbClr val="FFFF00"/>
              </a:buClr>
              <a:buFontTx/>
              <a:buChar char="•"/>
            </a:pPr>
            <a:endParaRPr lang="en-GB" sz="2400" smtClean="0"/>
          </a:p>
          <a:p>
            <a:pPr marL="342900" indent="-342900">
              <a:buClr>
                <a:srgbClr val="FFFF00"/>
              </a:buClr>
              <a:buFontTx/>
              <a:buChar char="•"/>
            </a:pPr>
            <a:r>
              <a:rPr lang="en-GB" sz="2400" smtClean="0"/>
              <a:t>Further evidence of cost effectiveness</a:t>
            </a:r>
          </a:p>
          <a:p>
            <a:pPr marL="342900" indent="-342900">
              <a:buClr>
                <a:srgbClr val="FFFF00"/>
              </a:buClr>
            </a:pPr>
            <a:r>
              <a:rPr lang="en-US" sz="1800" smtClean="0">
                <a:solidFill>
                  <a:srgbClr val="FF9900"/>
                </a:solidFill>
              </a:rPr>
              <a:t>                                                                                         Peters et al, 2012</a:t>
            </a:r>
            <a:endParaRPr lang="en-GB" smtClean="0"/>
          </a:p>
          <a:p>
            <a:pPr marL="342900" indent="-342900">
              <a:buClr>
                <a:srgbClr val="FFFF00"/>
              </a:buClr>
              <a:buFontTx/>
              <a:buChar char="•"/>
            </a:pPr>
            <a:r>
              <a:rPr lang="en-GB" sz="2400" smtClean="0"/>
              <a:t>Equivalence between CBTP &amp; supportive therapies?</a:t>
            </a:r>
          </a:p>
          <a:p>
            <a:pPr marL="1257300" lvl="2" indent="-342900" eaLnBrk="0" hangingPunct="0"/>
            <a:r>
              <a:rPr lang="en-US" sz="1800" smtClean="0">
                <a:solidFill>
                  <a:srgbClr val="FF9900"/>
                </a:solidFill>
              </a:rPr>
              <a:t>                                    Cochrane Review, 2013: Lynch et al, 2009</a:t>
            </a:r>
          </a:p>
          <a:p>
            <a:pPr marL="342900" indent="-342900" eaLnBrk="0" hangingPunct="0"/>
            <a:endParaRPr lang="en-GB" sz="1800" smtClean="0">
              <a:solidFill>
                <a:srgbClr val="FF9900"/>
              </a:solidFill>
            </a:endParaRPr>
          </a:p>
          <a:p>
            <a:pPr marL="342900" indent="-342900">
              <a:buClr>
                <a:srgbClr val="FFFF00"/>
              </a:buClr>
              <a:buFontTx/>
              <a:buChar char="•"/>
            </a:pPr>
            <a:endParaRPr lang="en-GB" sz="2400" smtClean="0">
              <a:solidFill>
                <a:srgbClr val="FF9900"/>
              </a:solidFill>
            </a:endParaRPr>
          </a:p>
          <a:p>
            <a:pPr marL="800100" lvl="1" indent="-342900">
              <a:buClr>
                <a:srgbClr val="FFFF00"/>
              </a:buClr>
              <a:buFontTx/>
              <a:buChar char="•"/>
            </a:pPr>
            <a:endParaRPr lang="en-GB"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p:txBody>
          <a:bodyPr/>
          <a:lstStyle/>
          <a:p>
            <a:pPr eaLnBrk="1" hangingPunct="1"/>
            <a:r>
              <a:rPr lang="en-GB" sz="2900" smtClean="0"/>
              <a:t>Current Evidence (psychosis) </a:t>
            </a:r>
            <a:endParaRPr lang="en-US" sz="2900" smtClean="0"/>
          </a:p>
        </p:txBody>
      </p:sp>
      <p:graphicFrame>
        <p:nvGraphicFramePr>
          <p:cNvPr id="85032" name="Group 40"/>
          <p:cNvGraphicFramePr>
            <a:graphicFrameLocks noGrp="1"/>
          </p:cNvGraphicFramePr>
          <p:nvPr/>
        </p:nvGraphicFramePr>
        <p:xfrm>
          <a:off x="457200" y="1447800"/>
          <a:ext cx="8229600" cy="4451351"/>
        </p:xfrm>
        <a:graphic>
          <a:graphicData uri="http://schemas.openxmlformats.org/drawingml/2006/table">
            <a:tbl>
              <a:tblPr/>
              <a:tblGrid>
                <a:gridCol w="2743200"/>
                <a:gridCol w="1371600"/>
                <a:gridCol w="1371600"/>
                <a:gridCol w="2743200"/>
              </a:tblGrid>
              <a:tr h="8699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Under 16</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16-65</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Over 65</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66775">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White</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Non-White</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9794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No substance misuse</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Substance misusers</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Substance abusers</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5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Prodromal</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bg1"/>
                        </a:gs>
                      </a:gsLst>
                      <a:lin ang="5400000" scaled="1"/>
                    </a:gra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Early</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bg1"/>
                        </a:gs>
                      </a:gsLst>
                      <a:lin ang="5400000" scaled="1"/>
                    </a:gra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Persistent</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699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Acute wards</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Community</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2300" b="0" i="0" u="none" strike="noStrike" cap="none" normalizeH="0" baseline="0" smtClean="0">
                          <a:ln>
                            <a:noFill/>
                          </a:ln>
                          <a:solidFill>
                            <a:schemeClr val="tx1"/>
                          </a:solidFill>
                          <a:effectLst/>
                          <a:latin typeface="Georgia" pitchFamily="18" charset="0"/>
                          <a:cs typeface="Arial" charset="0"/>
                        </a:rPr>
                        <a:t>Forensic</a:t>
                      </a:r>
                      <a:endParaRPr kumimoji="0" lang="en-US" sz="2300" b="0" i="0" u="none" strike="noStrike" cap="none" normalizeH="0" baseline="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4542" name="Rectangle 31"/>
          <p:cNvSpPr>
            <a:spLocks noChangeArrowheads="1"/>
          </p:cNvSpPr>
          <p:nvPr/>
        </p:nvSpPr>
        <p:spPr bwMode="auto">
          <a:xfrm>
            <a:off x="2209800" y="6324600"/>
            <a:ext cx="381000" cy="228600"/>
          </a:xfrm>
          <a:prstGeom prst="rect">
            <a:avLst/>
          </a:prstGeom>
          <a:solidFill>
            <a:srgbClr val="CCFFFF"/>
          </a:solidFill>
          <a:ln w="12700">
            <a:solidFill>
              <a:schemeClr val="tx1"/>
            </a:solidFill>
            <a:miter lim="800000"/>
            <a:headEnd/>
            <a:tailEnd/>
          </a:ln>
        </p:spPr>
        <p:txBody>
          <a:bodyPr wrap="none" anchor="ctr"/>
          <a:lstStyle/>
          <a:p>
            <a:endParaRPr lang="en-GB" sz="1800"/>
          </a:p>
        </p:txBody>
      </p:sp>
      <p:sp>
        <p:nvSpPr>
          <p:cNvPr id="64543" name="Rectangle 32"/>
          <p:cNvSpPr>
            <a:spLocks noChangeArrowheads="1"/>
          </p:cNvSpPr>
          <p:nvPr/>
        </p:nvSpPr>
        <p:spPr bwMode="auto">
          <a:xfrm>
            <a:off x="457200" y="6324600"/>
            <a:ext cx="381000" cy="228600"/>
          </a:xfrm>
          <a:prstGeom prst="rect">
            <a:avLst/>
          </a:prstGeom>
          <a:solidFill>
            <a:schemeClr val="bg1"/>
          </a:solidFill>
          <a:ln w="12700">
            <a:solidFill>
              <a:schemeClr val="tx1"/>
            </a:solidFill>
            <a:miter lim="800000"/>
            <a:headEnd/>
            <a:tailEnd/>
          </a:ln>
        </p:spPr>
        <p:txBody>
          <a:bodyPr wrap="none" anchor="ctr"/>
          <a:lstStyle/>
          <a:p>
            <a:endParaRPr lang="en-GB" sz="1800"/>
          </a:p>
        </p:txBody>
      </p:sp>
      <p:sp>
        <p:nvSpPr>
          <p:cNvPr id="64544" name="Rectangle 33"/>
          <p:cNvSpPr>
            <a:spLocks noChangeArrowheads="1"/>
          </p:cNvSpPr>
          <p:nvPr/>
        </p:nvSpPr>
        <p:spPr bwMode="auto">
          <a:xfrm>
            <a:off x="4343400" y="6324600"/>
            <a:ext cx="381000" cy="228600"/>
          </a:xfrm>
          <a:prstGeom prst="rect">
            <a:avLst/>
          </a:prstGeom>
          <a:solidFill>
            <a:schemeClr val="accent1"/>
          </a:solidFill>
          <a:ln w="12700">
            <a:solidFill>
              <a:schemeClr val="tx1"/>
            </a:solidFill>
            <a:miter lim="800000"/>
            <a:headEnd/>
            <a:tailEnd/>
          </a:ln>
        </p:spPr>
        <p:txBody>
          <a:bodyPr wrap="none" anchor="ctr"/>
          <a:lstStyle/>
          <a:p>
            <a:endParaRPr lang="en-GB" sz="1800"/>
          </a:p>
        </p:txBody>
      </p:sp>
      <p:sp>
        <p:nvSpPr>
          <p:cNvPr id="64545" name="Rectangle 34"/>
          <p:cNvSpPr>
            <a:spLocks noChangeArrowheads="1"/>
          </p:cNvSpPr>
          <p:nvPr/>
        </p:nvSpPr>
        <p:spPr bwMode="auto">
          <a:xfrm>
            <a:off x="6096000" y="6324600"/>
            <a:ext cx="381000" cy="228600"/>
          </a:xfrm>
          <a:prstGeom prst="rect">
            <a:avLst/>
          </a:prstGeom>
          <a:solidFill>
            <a:schemeClr val="accent2"/>
          </a:solidFill>
          <a:ln w="12700">
            <a:solidFill>
              <a:schemeClr val="tx1"/>
            </a:solidFill>
            <a:miter lim="800000"/>
            <a:headEnd/>
            <a:tailEnd/>
          </a:ln>
        </p:spPr>
        <p:txBody>
          <a:bodyPr wrap="none" anchor="ctr"/>
          <a:lstStyle/>
          <a:p>
            <a:endParaRPr lang="en-GB" sz="1800"/>
          </a:p>
        </p:txBody>
      </p:sp>
      <p:sp>
        <p:nvSpPr>
          <p:cNvPr id="64546" name="Text Box 35"/>
          <p:cNvSpPr txBox="1">
            <a:spLocks noChangeArrowheads="1"/>
          </p:cNvSpPr>
          <p:nvPr/>
        </p:nvSpPr>
        <p:spPr bwMode="auto">
          <a:xfrm>
            <a:off x="898525" y="6280150"/>
            <a:ext cx="708025" cy="366713"/>
          </a:xfrm>
          <a:prstGeom prst="rect">
            <a:avLst/>
          </a:prstGeom>
          <a:noFill/>
          <a:ln w="12700">
            <a:noFill/>
            <a:miter lim="800000"/>
            <a:headEnd/>
            <a:tailEnd/>
          </a:ln>
        </p:spPr>
        <p:txBody>
          <a:bodyPr wrap="none">
            <a:spAutoFit/>
          </a:bodyPr>
          <a:lstStyle/>
          <a:p>
            <a:pPr eaLnBrk="0" hangingPunct="0"/>
            <a:r>
              <a:rPr lang="en-GB" sz="1800">
                <a:latin typeface="Tahoma" pitchFamily="34" charset="0"/>
              </a:rPr>
              <a:t>None</a:t>
            </a:r>
            <a:endParaRPr lang="en-US" sz="1800">
              <a:latin typeface="Tahoma" pitchFamily="34" charset="0"/>
            </a:endParaRPr>
          </a:p>
        </p:txBody>
      </p:sp>
      <p:sp>
        <p:nvSpPr>
          <p:cNvPr id="64547" name="Text Box 36"/>
          <p:cNvSpPr txBox="1">
            <a:spLocks noChangeArrowheads="1"/>
          </p:cNvSpPr>
          <p:nvPr/>
        </p:nvSpPr>
        <p:spPr bwMode="auto">
          <a:xfrm>
            <a:off x="2651125" y="6280150"/>
            <a:ext cx="1441450" cy="366713"/>
          </a:xfrm>
          <a:prstGeom prst="rect">
            <a:avLst/>
          </a:prstGeom>
          <a:noFill/>
          <a:ln w="12700">
            <a:noFill/>
            <a:miter lim="800000"/>
            <a:headEnd/>
            <a:tailEnd/>
          </a:ln>
        </p:spPr>
        <p:txBody>
          <a:bodyPr wrap="none">
            <a:spAutoFit/>
          </a:bodyPr>
          <a:lstStyle/>
          <a:p>
            <a:pPr eaLnBrk="0" hangingPunct="0"/>
            <a:r>
              <a:rPr lang="en-GB" sz="1800">
                <a:latin typeface="Tahoma" pitchFamily="34" charset="0"/>
              </a:rPr>
              <a:t>Case studies</a:t>
            </a:r>
            <a:endParaRPr lang="en-US" sz="1800">
              <a:latin typeface="Tahoma" pitchFamily="34" charset="0"/>
            </a:endParaRPr>
          </a:p>
        </p:txBody>
      </p:sp>
      <p:sp>
        <p:nvSpPr>
          <p:cNvPr id="64548" name="Text Box 37"/>
          <p:cNvSpPr txBox="1">
            <a:spLocks noChangeArrowheads="1"/>
          </p:cNvSpPr>
          <p:nvPr/>
        </p:nvSpPr>
        <p:spPr bwMode="auto">
          <a:xfrm>
            <a:off x="4860925" y="6280150"/>
            <a:ext cx="1101725" cy="366713"/>
          </a:xfrm>
          <a:prstGeom prst="rect">
            <a:avLst/>
          </a:prstGeom>
          <a:noFill/>
          <a:ln w="12700">
            <a:noFill/>
            <a:miter lim="800000"/>
            <a:headEnd/>
            <a:tailEnd/>
          </a:ln>
        </p:spPr>
        <p:txBody>
          <a:bodyPr wrap="none">
            <a:spAutoFit/>
          </a:bodyPr>
          <a:lstStyle/>
          <a:p>
            <a:pPr eaLnBrk="0" hangingPunct="0"/>
            <a:r>
              <a:rPr lang="en-GB" sz="1800">
                <a:latin typeface="Tahoma" pitchFamily="34" charset="0"/>
              </a:rPr>
              <a:t>1-2 RCTs</a:t>
            </a:r>
            <a:endParaRPr lang="en-US" sz="1800">
              <a:latin typeface="Tahoma" pitchFamily="34" charset="0"/>
            </a:endParaRPr>
          </a:p>
        </p:txBody>
      </p:sp>
      <p:sp>
        <p:nvSpPr>
          <p:cNvPr id="64549" name="Text Box 38"/>
          <p:cNvSpPr txBox="1">
            <a:spLocks noChangeArrowheads="1"/>
          </p:cNvSpPr>
          <p:nvPr/>
        </p:nvSpPr>
        <p:spPr bwMode="auto">
          <a:xfrm>
            <a:off x="6477000" y="6216650"/>
            <a:ext cx="1706563" cy="641350"/>
          </a:xfrm>
          <a:prstGeom prst="rect">
            <a:avLst/>
          </a:prstGeom>
          <a:noFill/>
          <a:ln w="12700">
            <a:noFill/>
            <a:miter lim="800000"/>
            <a:headEnd/>
            <a:tailEnd/>
          </a:ln>
        </p:spPr>
        <p:txBody>
          <a:bodyPr wrap="none">
            <a:spAutoFit/>
          </a:bodyPr>
          <a:lstStyle/>
          <a:p>
            <a:pPr eaLnBrk="0" hangingPunct="0"/>
            <a:r>
              <a:rPr lang="en-GB" sz="1800">
                <a:latin typeface="Tahoma" pitchFamily="34" charset="0"/>
              </a:rPr>
              <a:t>Meta-analyses/</a:t>
            </a:r>
          </a:p>
          <a:p>
            <a:pPr eaLnBrk="0" hangingPunct="0"/>
            <a:r>
              <a:rPr lang="en-GB" sz="1800">
                <a:latin typeface="Tahoma" pitchFamily="34" charset="0"/>
              </a:rPr>
              <a:t>RCTs</a:t>
            </a:r>
            <a:endParaRPr lang="en-US" sz="1800">
              <a:latin typeface="Tahoma" pitchFamily="34" charset="0"/>
            </a:endParaRPr>
          </a:p>
        </p:txBody>
      </p:sp>
      <p:sp>
        <p:nvSpPr>
          <p:cNvPr id="2" name="Rectangle 1"/>
          <p:cNvSpPr/>
          <p:nvPr/>
        </p:nvSpPr>
        <p:spPr>
          <a:xfrm>
            <a:off x="457200" y="1066801"/>
            <a:ext cx="6400800" cy="369332"/>
          </a:xfrm>
          <a:prstGeom prst="rect">
            <a:avLst/>
          </a:prstGeom>
        </p:spPr>
        <p:txBody>
          <a:bodyPr wrap="square">
            <a:spAutoFit/>
          </a:bodyPr>
          <a:lstStyle/>
          <a:p>
            <a:r>
              <a:rPr lang="en-US" u="sng" dirty="0">
                <a:latin typeface="CG Times"/>
              </a:rPr>
              <a:t>Note, </a:t>
            </a:r>
            <a:r>
              <a:rPr lang="en-US" dirty="0">
                <a:latin typeface="CG Times"/>
              </a:rPr>
              <a:t>taken from </a:t>
            </a:r>
            <a:r>
              <a:rPr lang="en-US" dirty="0" err="1">
                <a:latin typeface="CG Times"/>
              </a:rPr>
              <a:t>Turkington</a:t>
            </a:r>
            <a:r>
              <a:rPr lang="en-US" dirty="0">
                <a:latin typeface="CG Times"/>
              </a:rPr>
              <a:t>, CIMH workshop, </a:t>
            </a:r>
            <a:r>
              <a:rPr lang="en-US" dirty="0" smtClean="0">
                <a:latin typeface="CG Times"/>
              </a:rPr>
              <a:t>May, </a:t>
            </a:r>
            <a:r>
              <a:rPr lang="en-US" dirty="0">
                <a:latin typeface="CG Times"/>
              </a:rPr>
              <a:t>2013</a:t>
            </a:r>
            <a:endParaRPr lang="en-GB"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78290" cy="1299882"/>
          </a:xfrm>
        </p:spPr>
        <p:txBody>
          <a:bodyPr/>
          <a:lstStyle/>
          <a:p>
            <a:r>
              <a:rPr lang="en-US" dirty="0" smtClean="0"/>
              <a:t>Some ineffective or harmful treatments for schizophrenia</a:t>
            </a:r>
            <a:endParaRPr lang="en-US" dirty="0"/>
          </a:p>
        </p:txBody>
      </p:sp>
      <p:sp>
        <p:nvSpPr>
          <p:cNvPr id="3" name="Content Placeholder 2"/>
          <p:cNvSpPr>
            <a:spLocks noGrp="1"/>
          </p:cNvSpPr>
          <p:nvPr>
            <p:ph idx="1"/>
          </p:nvPr>
        </p:nvSpPr>
        <p:spPr/>
        <p:txBody>
          <a:bodyPr/>
          <a:lstStyle/>
          <a:p>
            <a:r>
              <a:rPr lang="en-US" dirty="0" smtClean="0"/>
              <a:t>Psychoanalytic or psychodynamic therapy</a:t>
            </a:r>
          </a:p>
          <a:p>
            <a:r>
              <a:rPr lang="en-US" dirty="0" smtClean="0"/>
              <a:t>Therapy based on the double-bind hypothesis of schizophrenia (1970s)</a:t>
            </a:r>
          </a:p>
          <a:p>
            <a:r>
              <a:rPr lang="en-US" dirty="0" smtClean="0"/>
              <a:t>Low level, stand alone case management </a:t>
            </a:r>
          </a:p>
          <a:p>
            <a:r>
              <a:rPr lang="en-US" dirty="0" smtClean="0"/>
              <a:t>Mega vitamin therapy</a:t>
            </a:r>
          </a:p>
          <a:p>
            <a:r>
              <a:rPr lang="en-US" dirty="0" smtClean="0"/>
              <a:t>Other?</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89630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r>
              <a:rPr lang="en-GB" sz="4000" dirty="0"/>
              <a:t>Reassessing schizophrenia</a:t>
            </a:r>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88531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DSM V: Schizophrenia</a:t>
            </a:r>
            <a:endParaRPr lang="en-US" dirty="0"/>
          </a:p>
        </p:txBody>
      </p:sp>
      <p:sp>
        <p:nvSpPr>
          <p:cNvPr id="3" name="Content Placeholder 2"/>
          <p:cNvSpPr>
            <a:spLocks noGrp="1"/>
          </p:cNvSpPr>
          <p:nvPr>
            <p:ph idx="1"/>
          </p:nvPr>
        </p:nvSpPr>
        <p:spPr>
          <a:xfrm>
            <a:off x="381000" y="1219200"/>
            <a:ext cx="8229600" cy="4708525"/>
          </a:xfrm>
        </p:spPr>
        <p:txBody>
          <a:bodyPr>
            <a:noAutofit/>
          </a:bodyPr>
          <a:lstStyle/>
          <a:p>
            <a:pPr marL="514350" indent="-514350" eaLnBrk="1" fontAlgn="auto" hangingPunct="1">
              <a:spcAft>
                <a:spcPts val="0"/>
              </a:spcAft>
              <a:buClr>
                <a:schemeClr val="tx1">
                  <a:shade val="95000"/>
                </a:schemeClr>
              </a:buClr>
              <a:buFont typeface="+mj-lt"/>
              <a:buAutoNum type="alphaUcPeriod"/>
              <a:defRPr/>
            </a:pPr>
            <a:r>
              <a:rPr lang="en-US" sz="1800" b="1" u="sng" dirty="0"/>
              <a:t>Characteristic symptoms</a:t>
            </a:r>
            <a:r>
              <a:rPr lang="en-US" sz="1800" u="sng" dirty="0"/>
              <a:t>: </a:t>
            </a:r>
            <a:r>
              <a:rPr lang="en-US" sz="1800" dirty="0"/>
              <a:t>Two or more of the following, each present for much of the time during a one-month period (or less, if symptoms remitted with treatment).</a:t>
            </a:r>
          </a:p>
          <a:p>
            <a:pPr marL="971550" lvl="1" indent="-514350" eaLnBrk="1" fontAlgn="auto" hangingPunct="1">
              <a:spcAft>
                <a:spcPts val="0"/>
              </a:spcAft>
              <a:buFont typeface="+mj-lt"/>
              <a:buAutoNum type="arabicParenR"/>
              <a:defRPr/>
            </a:pPr>
            <a:r>
              <a:rPr lang="en-US" sz="2000" b="1" dirty="0">
                <a:hlinkClick r:id="rId3" tooltip="Delusion"/>
              </a:rPr>
              <a:t>Delusions</a:t>
            </a:r>
            <a:endParaRPr lang="en-US" sz="2000" b="1" dirty="0"/>
          </a:p>
          <a:p>
            <a:pPr marL="971550" lvl="1" indent="-514350" eaLnBrk="1" fontAlgn="auto" hangingPunct="1">
              <a:spcAft>
                <a:spcPts val="0"/>
              </a:spcAft>
              <a:buFont typeface="+mj-lt"/>
              <a:buAutoNum type="arabicParenR"/>
              <a:defRPr/>
            </a:pPr>
            <a:r>
              <a:rPr lang="en-US" sz="2000" b="1" dirty="0">
                <a:hlinkClick r:id="rId4" tooltip="Hallucination"/>
              </a:rPr>
              <a:t>Hallucinations</a:t>
            </a:r>
            <a:endParaRPr lang="en-US" sz="2000" b="1" dirty="0"/>
          </a:p>
          <a:p>
            <a:pPr marL="971550" lvl="1" indent="-514350" eaLnBrk="1" fontAlgn="auto" hangingPunct="1">
              <a:spcAft>
                <a:spcPts val="0"/>
              </a:spcAft>
              <a:buFont typeface="+mj-lt"/>
              <a:buAutoNum type="arabicParenR"/>
              <a:defRPr/>
            </a:pPr>
            <a:r>
              <a:rPr lang="en-US" sz="2000" dirty="0"/>
              <a:t>Disorganized speech, which is a manifestation of </a:t>
            </a:r>
            <a:r>
              <a:rPr lang="en-US" sz="2000" dirty="0">
                <a:hlinkClick r:id="rId5" tooltip="Thought disorder"/>
              </a:rPr>
              <a:t>formal thought disorder</a:t>
            </a:r>
            <a:endParaRPr lang="en-US" sz="2000" dirty="0"/>
          </a:p>
          <a:p>
            <a:pPr marL="971550" lvl="1" indent="-514350" eaLnBrk="1" fontAlgn="auto" hangingPunct="1">
              <a:spcAft>
                <a:spcPts val="0"/>
              </a:spcAft>
              <a:buFont typeface="+mj-lt"/>
              <a:buAutoNum type="arabicParenR"/>
              <a:defRPr/>
            </a:pPr>
            <a:r>
              <a:rPr lang="en-US" sz="2000" dirty="0"/>
              <a:t>Grossly disorganized behavior (e.g. dressing inappropriately, crying frequently) or </a:t>
            </a:r>
            <a:r>
              <a:rPr lang="en-US" sz="2000" dirty="0">
                <a:hlinkClick r:id="rId6" tooltip="Catatonia"/>
              </a:rPr>
              <a:t>catatonic</a:t>
            </a:r>
            <a:r>
              <a:rPr lang="en-US" sz="2000" dirty="0"/>
              <a:t> behavior</a:t>
            </a:r>
          </a:p>
          <a:p>
            <a:pPr marL="971550" lvl="1" indent="-514350" eaLnBrk="1" fontAlgn="auto" hangingPunct="1">
              <a:spcAft>
                <a:spcPts val="0"/>
              </a:spcAft>
              <a:buFont typeface="+mj-lt"/>
              <a:buAutoNum type="arabicParenR"/>
              <a:defRPr/>
            </a:pPr>
            <a:r>
              <a:rPr lang="en-US" sz="2000" dirty="0"/>
              <a:t>Negative symptoms: </a:t>
            </a:r>
            <a:r>
              <a:rPr lang="en-US" sz="2000" dirty="0">
                <a:hlinkClick r:id="rId7" tooltip="Blunted affect"/>
              </a:rPr>
              <a:t>Blunted affect</a:t>
            </a:r>
            <a:r>
              <a:rPr lang="en-US" sz="2000" dirty="0"/>
              <a:t> (lack or decline in emotional response), </a:t>
            </a:r>
            <a:r>
              <a:rPr lang="en-US" sz="2000" dirty="0" err="1">
                <a:hlinkClick r:id="rId8" tooltip="Alogia"/>
              </a:rPr>
              <a:t>alogia</a:t>
            </a:r>
            <a:r>
              <a:rPr lang="en-US" sz="2000" dirty="0"/>
              <a:t> (lack or decline in speech), or </a:t>
            </a:r>
            <a:r>
              <a:rPr lang="en-US" sz="2000" dirty="0" err="1">
                <a:hlinkClick r:id="rId9" tooltip="Avolition"/>
              </a:rPr>
              <a:t>avolition</a:t>
            </a:r>
            <a:r>
              <a:rPr lang="en-US" sz="2000" dirty="0"/>
              <a:t> (lack or decline in motivation)</a:t>
            </a:r>
          </a:p>
          <a:p>
            <a:pPr marL="514350" indent="-514350" eaLnBrk="1" fontAlgn="auto" hangingPunct="1">
              <a:spcAft>
                <a:spcPts val="0"/>
              </a:spcAft>
              <a:buClr>
                <a:schemeClr val="tx1">
                  <a:shade val="95000"/>
                </a:schemeClr>
              </a:buClr>
              <a:buFont typeface="Wingdings 2"/>
              <a:buNone/>
              <a:defRPr/>
            </a:pPr>
            <a:endParaRPr lang="en-US" sz="1400" dirty="0" smtClean="0"/>
          </a:p>
          <a:p>
            <a:pPr marL="548640" indent="-411480" eaLnBrk="1" fontAlgn="auto" hangingPunct="1">
              <a:spcAft>
                <a:spcPts val="0"/>
              </a:spcAft>
              <a:buClr>
                <a:schemeClr val="tx1">
                  <a:shade val="95000"/>
                </a:schemeClr>
              </a:buClr>
              <a:buFont typeface="Wingdings 2"/>
              <a:buChar char=""/>
              <a:defRPr/>
            </a:pPr>
            <a:r>
              <a:rPr lang="en-US" sz="1400" dirty="0" smtClean="0">
                <a:solidFill>
                  <a:schemeClr val="accent1">
                    <a:lumMod val="60000"/>
                    <a:lumOff val="40000"/>
                  </a:schemeClr>
                </a:solidFill>
              </a:rPr>
              <a:t> </a:t>
            </a:r>
            <a:r>
              <a:rPr lang="en-US" sz="1400" u="sng" dirty="0" smtClean="0">
                <a:solidFill>
                  <a:schemeClr val="accent1">
                    <a:lumMod val="60000"/>
                    <a:lumOff val="40000"/>
                  </a:schemeClr>
                </a:solidFill>
              </a:rPr>
              <a:t>Taken from</a:t>
            </a:r>
            <a:r>
              <a:rPr lang="en-US" sz="1400" dirty="0" smtClean="0">
                <a:solidFill>
                  <a:schemeClr val="accent1">
                    <a:lumMod val="60000"/>
                    <a:lumOff val="40000"/>
                  </a:schemeClr>
                </a:solidFill>
              </a:rPr>
              <a:t>: American Psychiatric Association, 2000</a:t>
            </a:r>
            <a:endParaRPr lang="en-US" sz="1400"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DSM V: Schizophrenia</a:t>
            </a:r>
            <a:endParaRPr lang="en-US" dirty="0"/>
          </a:p>
        </p:txBody>
      </p:sp>
      <p:sp>
        <p:nvSpPr>
          <p:cNvPr id="3" name="Content Placeholder 2"/>
          <p:cNvSpPr>
            <a:spLocks noGrp="1"/>
          </p:cNvSpPr>
          <p:nvPr>
            <p:ph idx="1"/>
          </p:nvPr>
        </p:nvSpPr>
        <p:spPr>
          <a:xfrm>
            <a:off x="457200" y="1295400"/>
            <a:ext cx="8229600" cy="4708525"/>
          </a:xfrm>
        </p:spPr>
        <p:txBody>
          <a:bodyPr>
            <a:noAutofit/>
          </a:bodyPr>
          <a:lstStyle/>
          <a:p>
            <a:pPr marL="514350" indent="-514350" eaLnBrk="1" fontAlgn="auto" hangingPunct="1">
              <a:spcAft>
                <a:spcPts val="0"/>
              </a:spcAft>
              <a:buClr>
                <a:schemeClr val="tx1">
                  <a:shade val="95000"/>
                </a:schemeClr>
              </a:buClr>
              <a:buFont typeface="+mj-lt"/>
              <a:buAutoNum type="alphaUcPeriod" startAt="2"/>
              <a:defRPr/>
            </a:pPr>
            <a:r>
              <a:rPr lang="en-US" sz="2000" b="1" dirty="0" smtClean="0"/>
              <a:t>Social/occupational dysfunction</a:t>
            </a:r>
            <a:r>
              <a:rPr lang="en-US" sz="2000" dirty="0" smtClean="0"/>
              <a:t>: For a significant portion of the time since the onset of the disturbance, one or more major areas of functioning such as work, interpersonal relations, or self-care, are markedly below the level achieved prior to the onset.</a:t>
            </a:r>
          </a:p>
          <a:p>
            <a:pPr marL="514350" indent="-514350" eaLnBrk="1" fontAlgn="auto" hangingPunct="1">
              <a:spcAft>
                <a:spcPts val="0"/>
              </a:spcAft>
              <a:buClr>
                <a:schemeClr val="tx1">
                  <a:shade val="95000"/>
                </a:schemeClr>
              </a:buClr>
              <a:buFont typeface="+mj-lt"/>
              <a:buAutoNum type="alphaUcPeriod" startAt="2"/>
              <a:defRPr/>
            </a:pPr>
            <a:endParaRPr lang="en-US" sz="2000" dirty="0" smtClean="0"/>
          </a:p>
          <a:p>
            <a:pPr marL="514350" indent="-514350" eaLnBrk="1" fontAlgn="auto" hangingPunct="1">
              <a:spcAft>
                <a:spcPts val="0"/>
              </a:spcAft>
              <a:buClr>
                <a:schemeClr val="tx1">
                  <a:shade val="95000"/>
                </a:schemeClr>
              </a:buClr>
              <a:buFont typeface="+mj-lt"/>
              <a:buAutoNum type="alphaUcPeriod" startAt="2"/>
              <a:defRPr/>
            </a:pPr>
            <a:r>
              <a:rPr lang="en-US" sz="2000" b="1" dirty="0" smtClean="0"/>
              <a:t>Duration</a:t>
            </a:r>
            <a:r>
              <a:rPr lang="en-US" sz="2000" dirty="0" smtClean="0"/>
              <a:t>: Continuous signs of the disturbance persist </a:t>
            </a:r>
            <a:r>
              <a:rPr lang="en-US" sz="2000" u="sng" dirty="0" smtClean="0"/>
              <a:t>for at least six months</a:t>
            </a:r>
            <a:r>
              <a:rPr lang="en-US" sz="2000" dirty="0" smtClean="0"/>
              <a:t>. This six-month period must include at least one month of symptoms (or less, if symptoms remitted with treatment).</a:t>
            </a:r>
          </a:p>
          <a:p>
            <a:pPr marL="548640" indent="-411480" eaLnBrk="1" fontAlgn="auto" hangingPunct="1">
              <a:spcAft>
                <a:spcPts val="0"/>
              </a:spcAft>
              <a:buClr>
                <a:schemeClr val="tx1">
                  <a:shade val="95000"/>
                </a:schemeClr>
              </a:buClr>
              <a:buFont typeface="Wingdings 2"/>
              <a:buChar char=""/>
              <a:defRPr/>
            </a:pPr>
            <a:endParaRPr lang="en-US" sz="2000" dirty="0" smtClean="0"/>
          </a:p>
          <a:p>
            <a:pPr marL="548640" indent="-411480" eaLnBrk="1" fontAlgn="auto" hangingPunct="1">
              <a:spcAft>
                <a:spcPts val="0"/>
              </a:spcAft>
              <a:buClr>
                <a:schemeClr val="tx1">
                  <a:shade val="95000"/>
                </a:schemeClr>
              </a:buClr>
              <a:buFont typeface="Wingdings 2"/>
              <a:buChar char=""/>
              <a:defRPr/>
            </a:pPr>
            <a:endParaRPr lang="en-US" sz="2000" dirty="0" smtClean="0"/>
          </a:p>
          <a:p>
            <a:pPr marL="548640" indent="-411480" eaLnBrk="1" fontAlgn="auto" hangingPunct="1">
              <a:spcAft>
                <a:spcPts val="0"/>
              </a:spcAft>
              <a:buClr>
                <a:schemeClr val="tx1">
                  <a:shade val="95000"/>
                </a:schemeClr>
              </a:buClr>
              <a:buFont typeface="Wingdings 2"/>
              <a:buChar char=""/>
              <a:defRPr/>
            </a:pPr>
            <a:r>
              <a:rPr lang="en-US" sz="2000" dirty="0" smtClean="0"/>
              <a:t> </a:t>
            </a:r>
            <a:r>
              <a:rPr lang="en-US" sz="2000" u="sng" dirty="0" smtClean="0"/>
              <a:t>Taken from</a:t>
            </a:r>
            <a:r>
              <a:rPr lang="en-US" sz="2000" dirty="0" smtClean="0"/>
              <a:t>: American Psychiatric Association, 2000</a:t>
            </a:r>
            <a:endParaRPr lang="en-US" sz="20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Positive symptoms</a:t>
            </a:r>
            <a:endParaRPr lang="en-US" dirty="0"/>
          </a:p>
        </p:txBody>
      </p:sp>
      <p:sp>
        <p:nvSpPr>
          <p:cNvPr id="3" name="Content Placeholder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panose="05000000000000000000" pitchFamily="2" charset="2"/>
              <a:buChar char="Ø"/>
              <a:defRPr/>
            </a:pPr>
            <a:r>
              <a:rPr lang="en-US" sz="2400" dirty="0" smtClean="0"/>
              <a:t>Delusions (“erroneous beliefs usually involving a misinterpretation of perceptions or experiences” (APA, 2000, p. 299)</a:t>
            </a:r>
          </a:p>
          <a:p>
            <a:pPr marL="548640" indent="-411480" eaLnBrk="1" fontAlgn="auto" hangingPunct="1">
              <a:spcAft>
                <a:spcPts val="0"/>
              </a:spcAft>
              <a:buClr>
                <a:schemeClr val="tx1">
                  <a:shade val="95000"/>
                </a:schemeClr>
              </a:buClr>
              <a:buFont typeface="Wingdings" panose="05000000000000000000" pitchFamily="2" charset="2"/>
              <a:buChar char="Ø"/>
              <a:defRPr/>
            </a:pPr>
            <a:r>
              <a:rPr lang="en-US" sz="2400" dirty="0" smtClean="0"/>
              <a:t>Hallucinations (typically auditory but may be visual, olfactory, gustatory and tactile)</a:t>
            </a:r>
          </a:p>
          <a:p>
            <a:pPr marL="342900" lvl="1" indent="-342900" eaLnBrk="1" fontAlgn="auto" hangingPunct="1">
              <a:spcAft>
                <a:spcPts val="0"/>
              </a:spcAft>
              <a:buFont typeface="Wingdings" panose="05000000000000000000" pitchFamily="2" charset="2"/>
              <a:buChar char="Ø"/>
              <a:defRPr/>
            </a:pPr>
            <a:r>
              <a:rPr lang="en-US" sz="2000" dirty="0" smtClean="0"/>
              <a:t>Disorganizations in language and thought process  (formal thought disorder) and behavior</a:t>
            </a:r>
          </a:p>
          <a:p>
            <a:pPr marL="868680" lvl="1" indent="-283464" eaLnBrk="1" fontAlgn="auto" hangingPunct="1">
              <a:spcAft>
                <a:spcPts val="0"/>
              </a:spcAft>
              <a:buFont typeface="Wingdings 2"/>
              <a:buChar char=""/>
              <a:defRPr/>
            </a:pPr>
            <a:r>
              <a:rPr lang="en-US" sz="2000" dirty="0" smtClean="0"/>
              <a:t>Derailment or loose associations</a:t>
            </a:r>
          </a:p>
          <a:p>
            <a:pPr marL="868680" lvl="1" indent="-283464" eaLnBrk="1" fontAlgn="auto" hangingPunct="1">
              <a:spcAft>
                <a:spcPts val="0"/>
              </a:spcAft>
              <a:buFont typeface="Wingdings 2"/>
              <a:buChar char=""/>
              <a:defRPr/>
            </a:pPr>
            <a:r>
              <a:rPr lang="en-US" sz="2000" dirty="0" smtClean="0"/>
              <a:t>Tangentiality</a:t>
            </a:r>
          </a:p>
          <a:p>
            <a:pPr marL="868680" lvl="1" indent="-283464" eaLnBrk="1" fontAlgn="auto" hangingPunct="1">
              <a:spcAft>
                <a:spcPts val="0"/>
              </a:spcAft>
              <a:buFont typeface="Wingdings 2"/>
              <a:buChar char=""/>
              <a:defRPr/>
            </a:pPr>
            <a:r>
              <a:rPr lang="en-US" sz="2000" dirty="0"/>
              <a:t>I</a:t>
            </a:r>
            <a:r>
              <a:rPr lang="en-US" sz="2000" dirty="0" smtClean="0"/>
              <a:t>ncoherence</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r>
              <a:rPr lang="en-GB" sz="4000" dirty="0"/>
              <a:t>Brief review of evidence for CBT-P: Why evidence is important!</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505778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Negative symptoms (a5)</a:t>
            </a:r>
            <a:endParaRPr lang="en-US" dirty="0"/>
          </a:p>
        </p:txBody>
      </p:sp>
      <p:sp>
        <p:nvSpPr>
          <p:cNvPr id="9219" name="Content Placeholder 2"/>
          <p:cNvSpPr>
            <a:spLocks noGrp="1"/>
          </p:cNvSpPr>
          <p:nvPr>
            <p:ph idx="1"/>
          </p:nvPr>
        </p:nvSpPr>
        <p:spPr/>
        <p:txBody>
          <a:bodyPr/>
          <a:lstStyle/>
          <a:p>
            <a:pPr eaLnBrk="1" hangingPunct="1"/>
            <a:r>
              <a:rPr lang="en-US" sz="2400" dirty="0" smtClean="0"/>
              <a:t>Affective flattening (diminished range of emotional responsiveness)</a:t>
            </a:r>
          </a:p>
          <a:p>
            <a:pPr eaLnBrk="1" hangingPunct="1"/>
            <a:r>
              <a:rPr lang="en-US" sz="2400" dirty="0" err="1" smtClean="0"/>
              <a:t>Alogia</a:t>
            </a:r>
            <a:r>
              <a:rPr lang="en-US" sz="2400" dirty="0" smtClean="0"/>
              <a:t>- poverty of speech, diminution of thoughts</a:t>
            </a:r>
          </a:p>
          <a:p>
            <a:pPr eaLnBrk="1" hangingPunct="1"/>
            <a:r>
              <a:rPr lang="en-US" sz="2400" dirty="0" err="1" smtClean="0"/>
              <a:t>Avolition</a:t>
            </a:r>
            <a:r>
              <a:rPr lang="en-US" sz="2400" dirty="0" smtClean="0"/>
              <a:t>- (difficulty initiating and maintaining goal-directed behaviors)</a:t>
            </a:r>
          </a:p>
          <a:p>
            <a:pPr eaLnBrk="1" hangingPunct="1"/>
            <a:r>
              <a:rPr lang="en-US" sz="2400" dirty="0" err="1" smtClean="0"/>
              <a:t>Anhedonia</a:t>
            </a:r>
            <a:r>
              <a:rPr lang="en-US" sz="2400" dirty="0" smtClean="0"/>
              <a:t> (loss of pleasure- an associated feature)</a:t>
            </a:r>
          </a:p>
          <a:p>
            <a:pPr eaLnBrk="1" hangingPunct="1"/>
            <a:endParaRPr lang="en-US" dirty="0" smtClean="0"/>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2718"/>
            <a:ext cx="5101690" cy="1400530"/>
          </a:xfrm>
        </p:spPr>
        <p:txBody>
          <a:bodyPr/>
          <a:lstStyle/>
          <a:p>
            <a:pPr eaLnBrk="1" fontAlgn="auto" hangingPunct="1">
              <a:spcAft>
                <a:spcPts val="0"/>
              </a:spcAft>
              <a:defRPr/>
            </a:pPr>
            <a:r>
              <a:rPr lang="en-US" dirty="0" smtClean="0"/>
              <a:t>Onset</a:t>
            </a:r>
            <a:endParaRPr lang="en-US" dirty="0"/>
          </a:p>
        </p:txBody>
      </p:sp>
      <p:sp>
        <p:nvSpPr>
          <p:cNvPr id="10243" name="Content Placeholder 2"/>
          <p:cNvSpPr>
            <a:spLocks noGrp="1"/>
          </p:cNvSpPr>
          <p:nvPr>
            <p:ph idx="1"/>
          </p:nvPr>
        </p:nvSpPr>
        <p:spPr>
          <a:xfrm>
            <a:off x="838200" y="1818801"/>
            <a:ext cx="8915400" cy="4708525"/>
          </a:xfrm>
          <a:ln>
            <a:miter lim="800000"/>
            <a:headEnd/>
            <a:tailEnd/>
          </a:ln>
        </p:spPr>
        <p:txBody>
          <a:bodyPr/>
          <a:lstStyle/>
          <a:p>
            <a:pPr eaLnBrk="1" hangingPunct="1">
              <a:defRPr/>
            </a:pPr>
            <a:r>
              <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Median age of onset</a:t>
            </a:r>
          </a:p>
          <a:p>
            <a:pPr lvl="1" eaLnBrk="1" hangingPunct="1">
              <a:defRPr/>
            </a:pPr>
            <a:r>
              <a:rPr lang="en-US" sz="3600" dirty="0" smtClean="0"/>
              <a:t>Men-Early to mid-20s</a:t>
            </a:r>
          </a:p>
          <a:p>
            <a:pPr lvl="1" eaLnBrk="1" hangingPunct="1">
              <a:defRPr/>
            </a:pPr>
            <a:r>
              <a:rPr lang="en-US" sz="3600" dirty="0" smtClean="0"/>
              <a:t>Women- late 20’s</a:t>
            </a:r>
          </a:p>
          <a:p>
            <a:pPr lvl="1" eaLnBrk="1" hangingPunct="1">
              <a:defRPr/>
            </a:pPr>
            <a:r>
              <a:rPr lang="en-US" sz="3600" dirty="0" smtClean="0"/>
              <a:t>Peak incidence:  ages 15-25</a:t>
            </a:r>
          </a:p>
          <a:p>
            <a:pPr lvl="1" eaLnBrk="1" hangingPunct="1">
              <a:buFont typeface="Wingdings 2" panose="05020102010507070707" pitchFamily="18" charset="2"/>
              <a:buNone/>
              <a:defRPr/>
            </a:pP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Prevalence</a:t>
            </a:r>
          </a:p>
          <a:p>
            <a:pPr lvl="1" eaLnBrk="1" hangingPunct="1">
              <a:buFont typeface="Wingdings 2" panose="05020102010507070707" pitchFamily="18" charset="2"/>
              <a:buNone/>
              <a:defRPr/>
            </a:pPr>
            <a:r>
              <a:rPr lang="en-US" sz="3800" dirty="0" smtClean="0"/>
              <a:t>.5%-1.5% (APA, 2000)</a:t>
            </a:r>
          </a:p>
          <a:p>
            <a:pPr lvl="1" eaLnBrk="1" hangingPunct="1">
              <a:defRPr/>
            </a:pPr>
            <a:endPar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lvl="1" eaLnBrk="1" hangingPunct="1">
              <a:defRPr/>
            </a:pPr>
            <a:endParaRPr lang="en-US" dirty="0" smtClean="0"/>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81000"/>
            <a:ext cx="7973490" cy="1472248"/>
          </a:xfrm>
        </p:spPr>
        <p:txBody>
          <a:bodyPr/>
          <a:lstStyle/>
          <a:p>
            <a:pPr eaLnBrk="1" fontAlgn="auto" hangingPunct="1">
              <a:spcAft>
                <a:spcPts val="0"/>
              </a:spcAft>
              <a:defRPr/>
            </a:pPr>
            <a:r>
              <a:rPr lang="en-US" dirty="0" smtClean="0"/>
              <a:t>Demographics, Risk Factors</a:t>
            </a:r>
            <a:endParaRPr lang="en-US" dirty="0"/>
          </a:p>
        </p:txBody>
      </p:sp>
      <p:sp>
        <p:nvSpPr>
          <p:cNvPr id="3" name="Content Placeholder 2"/>
          <p:cNvSpPr>
            <a:spLocks noGrp="1"/>
          </p:cNvSpPr>
          <p:nvPr>
            <p:ph idx="1"/>
          </p:nvPr>
        </p:nvSpPr>
        <p:spPr>
          <a:xfrm>
            <a:off x="861093" y="1447800"/>
            <a:ext cx="6711654" cy="4195481"/>
          </a:xfrm>
        </p:spPr>
        <p:txBody>
          <a:bodyPr>
            <a:noAutofit/>
          </a:bodyPr>
          <a:lstStyle/>
          <a:p>
            <a:pPr marL="548640" indent="-411480" eaLnBrk="1" fontAlgn="auto" hangingPunct="1">
              <a:spcAft>
                <a:spcPts val="0"/>
              </a:spcAft>
              <a:buClr>
                <a:schemeClr val="tx1">
                  <a:shade val="95000"/>
                </a:schemeClr>
              </a:buClr>
              <a:buFont typeface="Wingdings" panose="05000000000000000000" pitchFamily="2" charset="2"/>
              <a:buChar char="Ø"/>
              <a:defRPr/>
            </a:pPr>
            <a:r>
              <a:rPr lang="en-US" sz="2400" dirty="0" smtClean="0"/>
              <a:t>Social outcome </a:t>
            </a:r>
            <a:r>
              <a:rPr lang="en-US" sz="2400" u="sng" dirty="0" smtClean="0"/>
              <a:t>poorer</a:t>
            </a:r>
            <a:r>
              <a:rPr lang="en-US" sz="2400" dirty="0" smtClean="0"/>
              <a:t> in </a:t>
            </a:r>
            <a:r>
              <a:rPr lang="en-US" sz="2400" u="sng" dirty="0" smtClean="0"/>
              <a:t>developed</a:t>
            </a:r>
            <a:r>
              <a:rPr lang="en-US" sz="2400" dirty="0" smtClean="0"/>
              <a:t> countries</a:t>
            </a:r>
          </a:p>
          <a:p>
            <a:pPr marL="548640" indent="-411480" eaLnBrk="1" fontAlgn="auto" hangingPunct="1">
              <a:spcAft>
                <a:spcPts val="0"/>
              </a:spcAft>
              <a:buClr>
                <a:schemeClr val="tx1">
                  <a:shade val="95000"/>
                </a:schemeClr>
              </a:buClr>
              <a:buFont typeface="Wingdings" panose="05000000000000000000" pitchFamily="2" charset="2"/>
              <a:buChar char="Ø"/>
              <a:defRPr/>
            </a:pPr>
            <a:r>
              <a:rPr lang="en-US" sz="2400" dirty="0" smtClean="0"/>
              <a:t>High morbidity and mortality rates</a:t>
            </a:r>
          </a:p>
          <a:p>
            <a:pPr marL="548640" indent="-411480" eaLnBrk="1" fontAlgn="auto" hangingPunct="1">
              <a:spcAft>
                <a:spcPts val="0"/>
              </a:spcAft>
              <a:buClr>
                <a:schemeClr val="tx1">
                  <a:shade val="95000"/>
                </a:schemeClr>
              </a:buClr>
              <a:buFont typeface="Wingdings 2"/>
              <a:buNone/>
              <a:defRPr/>
            </a:pPr>
            <a:r>
              <a:rPr lang="en-US" sz="2400" dirty="0" smtClean="0"/>
              <a:t>“The </a:t>
            </a:r>
            <a:r>
              <a:rPr lang="en-US" sz="2400" dirty="0"/>
              <a:t>excessive mortality of patients with schizophrenia has been reported to be two to four times that of the general </a:t>
            </a:r>
            <a:r>
              <a:rPr lang="en-US" sz="2400" dirty="0" smtClean="0"/>
              <a:t>population. </a:t>
            </a:r>
            <a:r>
              <a:rPr lang="en-US" sz="2400" dirty="0"/>
              <a:t>About 4%–10% of persons with schizophrenia die by suicide, and the </a:t>
            </a:r>
            <a:r>
              <a:rPr lang="en-US" sz="2400" dirty="0" smtClean="0"/>
              <a:t>rate </a:t>
            </a:r>
            <a:r>
              <a:rPr lang="en-US" sz="2400" dirty="0"/>
              <a:t>are highest among males in the early course of the disorder and in industrialized </a:t>
            </a:r>
            <a:r>
              <a:rPr lang="en-US" sz="2400" dirty="0" smtClean="0"/>
              <a:t>countries.” </a:t>
            </a:r>
          </a:p>
          <a:p>
            <a:pPr marL="548640" indent="-411480" eaLnBrk="1" fontAlgn="auto" hangingPunct="1">
              <a:spcAft>
                <a:spcPts val="0"/>
              </a:spcAft>
              <a:buClr>
                <a:schemeClr val="tx1">
                  <a:shade val="95000"/>
                </a:schemeClr>
              </a:buClr>
              <a:buFont typeface="Wingdings 2"/>
              <a:buNone/>
              <a:defRPr/>
            </a:pPr>
            <a:r>
              <a:rPr lang="en-US" sz="1800" u="sng" dirty="0" smtClean="0">
                <a:solidFill>
                  <a:schemeClr val="accent1">
                    <a:lumMod val="40000"/>
                    <a:lumOff val="60000"/>
                  </a:schemeClr>
                </a:solidFill>
              </a:rPr>
              <a:t>APA Practice Guidelines for the Treatment of Psychiatric Disorders, 2004</a:t>
            </a:r>
            <a:r>
              <a:rPr lang="en-US" sz="1800" dirty="0" smtClean="0">
                <a:solidFill>
                  <a:schemeClr val="accent1">
                    <a:lumMod val="40000"/>
                    <a:lumOff val="60000"/>
                  </a:schemeClr>
                </a:solidFill>
              </a:rPr>
              <a:t>.</a:t>
            </a:r>
          </a:p>
          <a:p>
            <a:pPr marL="548640" indent="-411480" eaLnBrk="1" fontAlgn="auto" hangingPunct="1">
              <a:spcAft>
                <a:spcPts val="0"/>
              </a:spcAft>
              <a:buClr>
                <a:schemeClr val="tx1">
                  <a:shade val="95000"/>
                </a:schemeClr>
              </a:buClr>
              <a:buFont typeface="Wingdings 2"/>
              <a:buChar char=""/>
              <a:defRPr/>
            </a:pPr>
            <a:endParaRPr lang="en-US" sz="2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1447800"/>
          </a:xfrm>
        </p:spPr>
        <p:txBody>
          <a:bodyPr/>
          <a:lstStyle/>
          <a:p>
            <a:pPr eaLnBrk="1" fontAlgn="auto" hangingPunct="1">
              <a:spcAft>
                <a:spcPts val="0"/>
              </a:spcAft>
              <a:defRPr/>
            </a:pPr>
            <a:r>
              <a:rPr lang="en-US" dirty="0" smtClean="0"/>
              <a:t>Course of Illness, traditional view</a:t>
            </a:r>
            <a:endParaRPr lang="en-US" dirty="0"/>
          </a:p>
        </p:txBody>
      </p:sp>
      <p:sp>
        <p:nvSpPr>
          <p:cNvPr id="12291" name="Content Placeholder 2"/>
          <p:cNvSpPr>
            <a:spLocks noGrp="1"/>
          </p:cNvSpPr>
          <p:nvPr>
            <p:ph idx="1"/>
          </p:nvPr>
        </p:nvSpPr>
        <p:spPr/>
        <p:txBody>
          <a:bodyPr>
            <a:normAutofit fontScale="92500" lnSpcReduction="20000"/>
          </a:bodyPr>
          <a:lstStyle/>
          <a:p>
            <a:pPr eaLnBrk="1" hangingPunct="1">
              <a:defRPr/>
            </a:pPr>
            <a:r>
              <a:rPr lang="en-US" sz="2800" dirty="0" smtClean="0"/>
              <a:t>“The long-term outcome of schizophrenia varies along a continuum between reasonable recovery and total incapacity. About 10%–15% of persons with the disorder are free of further episodes but the majority display exacerbations and remissions in the context of experiencing clinical deterioration, and about 10%–15% remain chronically severely psychotic.” </a:t>
            </a:r>
          </a:p>
          <a:p>
            <a:pPr eaLnBrk="1" hangingPunct="1">
              <a:defRPr/>
            </a:pPr>
            <a:r>
              <a:rPr lang="en-US" u="sng" dirty="0" smtClean="0">
                <a:solidFill>
                  <a:schemeClr val="accent1">
                    <a:lumMod val="40000"/>
                    <a:lumOff val="60000"/>
                  </a:schemeClr>
                </a:solidFill>
              </a:rPr>
              <a:t>APA Practice Guidelines for the Treatment of Psychiatric Disorders, 2004</a:t>
            </a:r>
            <a:r>
              <a:rPr lang="en-US" dirty="0" smtClean="0">
                <a:solidFill>
                  <a:schemeClr val="accent1">
                    <a:lumMod val="40000"/>
                    <a:lumOff val="60000"/>
                  </a:schemeClr>
                </a:solidFill>
              </a:rPr>
              <a:t>)</a:t>
            </a:r>
            <a:r>
              <a:rPr lang="en-US" u="sng" dirty="0" smtClean="0">
                <a:solidFill>
                  <a:schemeClr val="accent1">
                    <a:lumMod val="40000"/>
                    <a:lumOff val="60000"/>
                  </a:schemeClr>
                </a:solidFill>
              </a:rPr>
              <a:t>, p.316)</a:t>
            </a:r>
          </a:p>
          <a:p>
            <a:pPr eaLnBrk="1" hangingPunct="1">
              <a:defRPr/>
            </a:pPr>
            <a:endParaRPr lang="en-US" dirty="0" smtClean="0"/>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533400"/>
            <a:ext cx="7668690" cy="1319848"/>
          </a:xfrm>
        </p:spPr>
        <p:txBody>
          <a:bodyPr/>
          <a:lstStyle/>
          <a:p>
            <a:pPr eaLnBrk="1" fontAlgn="auto" hangingPunct="1">
              <a:spcAft>
                <a:spcPts val="0"/>
              </a:spcAft>
              <a:defRPr/>
            </a:pPr>
            <a:r>
              <a:rPr lang="en-US" u="sng" dirty="0" smtClean="0">
                <a:solidFill>
                  <a:srgbClr val="FF0000"/>
                </a:solidFill>
              </a:rPr>
              <a:t>But</a:t>
            </a:r>
            <a:r>
              <a:rPr lang="en-US" dirty="0" smtClean="0"/>
              <a:t>, how certain are we on the course of schizophrenia</a:t>
            </a:r>
            <a:endParaRPr lang="en-US" dirty="0"/>
          </a:p>
        </p:txBody>
      </p:sp>
      <p:sp>
        <p:nvSpPr>
          <p:cNvPr id="3" name="Content Placeholder 2"/>
          <p:cNvSpPr>
            <a:spLocks noGrp="1"/>
          </p:cNvSpPr>
          <p:nvPr>
            <p:ph idx="1"/>
          </p:nvPr>
        </p:nvSpPr>
        <p:spPr/>
        <p:txBody>
          <a:bodyPr>
            <a:normAutofit fontScale="92500" lnSpcReduction="20000"/>
          </a:bodyPr>
          <a:lstStyle/>
          <a:p>
            <a:pPr marL="594360" indent="-457200" eaLnBrk="1" fontAlgn="auto" hangingPunct="1">
              <a:spcAft>
                <a:spcPts val="0"/>
              </a:spcAft>
              <a:buClr>
                <a:schemeClr val="tx1">
                  <a:shade val="95000"/>
                </a:schemeClr>
              </a:buClr>
              <a:buFont typeface="Wingdings" panose="05000000000000000000" pitchFamily="2" charset="2"/>
              <a:buChar char="Ø"/>
              <a:defRPr/>
            </a:pPr>
            <a:r>
              <a:rPr lang="en-US" sz="2600" dirty="0" smtClean="0"/>
              <a:t>The </a:t>
            </a:r>
            <a:r>
              <a:rPr lang="en-US" sz="2600" dirty="0"/>
              <a:t>International Study of Schizophrenia </a:t>
            </a:r>
            <a:r>
              <a:rPr lang="en-US" sz="2600" dirty="0" smtClean="0"/>
              <a:t>(</a:t>
            </a:r>
            <a:r>
              <a:rPr lang="en-US" sz="2600" dirty="0" smtClean="0">
                <a:hlinkClick r:id="rId3" tooltip="World Health Organization"/>
              </a:rPr>
              <a:t>World Health Organization</a:t>
            </a:r>
            <a:r>
              <a:rPr lang="en-US" sz="2600" dirty="0" smtClean="0"/>
              <a:t>, 2001) provided a </a:t>
            </a:r>
            <a:r>
              <a:rPr lang="en-US" sz="2600" dirty="0"/>
              <a:t>long-term follow-up study of </a:t>
            </a:r>
            <a:r>
              <a:rPr lang="en-US" sz="2600" dirty="0" smtClean="0"/>
              <a:t>1,633 people diagnosed </a:t>
            </a:r>
            <a:r>
              <a:rPr lang="en-US" sz="2600" dirty="0"/>
              <a:t>with </a:t>
            </a:r>
            <a:r>
              <a:rPr lang="en-US" sz="2600" dirty="0" smtClean="0"/>
              <a:t>schizophrenia. </a:t>
            </a:r>
          </a:p>
          <a:p>
            <a:pPr marL="868680" lvl="1" indent="-283464" eaLnBrk="1" fontAlgn="auto" hangingPunct="1">
              <a:spcAft>
                <a:spcPts val="0"/>
              </a:spcAft>
              <a:buFont typeface="Wingdings 2"/>
              <a:buChar char=""/>
              <a:defRPr/>
            </a:pPr>
            <a:r>
              <a:rPr lang="en-US" sz="2200" dirty="0" smtClean="0"/>
              <a:t>75</a:t>
            </a:r>
            <a:r>
              <a:rPr lang="en-US" sz="2200" dirty="0"/>
              <a:t>% </a:t>
            </a:r>
            <a:r>
              <a:rPr lang="en-US" sz="2200" dirty="0" smtClean="0"/>
              <a:t>were available </a:t>
            </a:r>
            <a:r>
              <a:rPr lang="en-US" sz="2200" dirty="0"/>
              <a:t>for </a:t>
            </a:r>
            <a:r>
              <a:rPr lang="en-US" sz="2200" dirty="0" smtClean="0"/>
              <a:t>follow-up </a:t>
            </a:r>
          </a:p>
          <a:p>
            <a:pPr marL="868680" lvl="1" indent="-283464" eaLnBrk="1" fontAlgn="auto" hangingPunct="1">
              <a:spcAft>
                <a:spcPts val="0"/>
              </a:spcAft>
              <a:buFont typeface="Wingdings 2"/>
              <a:buChar char=""/>
              <a:defRPr/>
            </a:pPr>
            <a:r>
              <a:rPr lang="en-US" sz="2200" dirty="0" smtClean="0"/>
              <a:t>50% had </a:t>
            </a:r>
            <a:r>
              <a:rPr lang="en-US" sz="2200" dirty="0"/>
              <a:t>a </a:t>
            </a:r>
            <a:r>
              <a:rPr lang="en-US" sz="2200" dirty="0" err="1"/>
              <a:t>favourable</a:t>
            </a:r>
            <a:r>
              <a:rPr lang="en-US" sz="2200" dirty="0"/>
              <a:t> </a:t>
            </a:r>
            <a:r>
              <a:rPr lang="en-US" sz="2200" dirty="0" smtClean="0"/>
              <a:t>outcome</a:t>
            </a:r>
          </a:p>
          <a:p>
            <a:pPr marL="868680" lvl="1" indent="-283464" eaLnBrk="1" fontAlgn="auto" hangingPunct="1">
              <a:spcAft>
                <a:spcPts val="0"/>
              </a:spcAft>
              <a:buFont typeface="Wingdings 2"/>
              <a:buChar char=""/>
              <a:defRPr/>
            </a:pPr>
            <a:r>
              <a:rPr lang="en-US" sz="2200" dirty="0" smtClean="0"/>
              <a:t>16</a:t>
            </a:r>
            <a:r>
              <a:rPr lang="en-US" sz="2200" dirty="0"/>
              <a:t>% had a delayed recovery after an early unremitting course</a:t>
            </a:r>
            <a:r>
              <a:rPr lang="en-US" sz="2200" dirty="0" smtClean="0"/>
              <a:t>.</a:t>
            </a:r>
          </a:p>
          <a:p>
            <a:pPr marL="548640" indent="-411480" eaLnBrk="1" fontAlgn="auto" hangingPunct="1">
              <a:spcAft>
                <a:spcPts val="0"/>
              </a:spcAft>
              <a:buClr>
                <a:schemeClr val="tx1">
                  <a:shade val="95000"/>
                </a:schemeClr>
              </a:buClr>
              <a:buFont typeface="Wingdings 2"/>
              <a:buNone/>
              <a:defRPr/>
            </a:pPr>
            <a:r>
              <a:rPr lang="en-US" sz="1800" dirty="0" smtClean="0">
                <a:solidFill>
                  <a:schemeClr val="accent1">
                    <a:lumMod val="40000"/>
                    <a:lumOff val="60000"/>
                  </a:schemeClr>
                </a:solidFill>
              </a:rPr>
              <a:t> </a:t>
            </a:r>
            <a:r>
              <a:rPr lang="en-US" sz="1800" u="sng" dirty="0" smtClean="0">
                <a:solidFill>
                  <a:schemeClr val="accent1">
                    <a:lumMod val="40000"/>
                    <a:lumOff val="60000"/>
                  </a:schemeClr>
                </a:solidFill>
              </a:rPr>
              <a:t>Source</a:t>
            </a:r>
            <a:r>
              <a:rPr lang="en-US" sz="1800" dirty="0" smtClean="0">
                <a:solidFill>
                  <a:schemeClr val="accent1">
                    <a:lumMod val="40000"/>
                    <a:lumOff val="60000"/>
                  </a:schemeClr>
                </a:solidFill>
              </a:rPr>
              <a:t>: A Report From the WHO Collaborative Project, the International Study of Schizophrenia. 2007. Eds. Kim Hopper, Glynn Harrison, </a:t>
            </a:r>
            <a:r>
              <a:rPr lang="en-US" sz="1800" dirty="0" err="1" smtClean="0">
                <a:solidFill>
                  <a:schemeClr val="accent1">
                    <a:lumMod val="40000"/>
                    <a:lumOff val="60000"/>
                  </a:schemeClr>
                </a:solidFill>
              </a:rPr>
              <a:t>Aleksandar</a:t>
            </a:r>
            <a:r>
              <a:rPr lang="en-US" sz="1800" dirty="0" smtClean="0">
                <a:solidFill>
                  <a:schemeClr val="accent1">
                    <a:lumMod val="40000"/>
                    <a:lumOff val="60000"/>
                  </a:schemeClr>
                </a:solidFill>
              </a:rPr>
              <a:t> </a:t>
            </a:r>
            <a:r>
              <a:rPr lang="en-US" sz="1800" dirty="0" err="1" smtClean="0">
                <a:solidFill>
                  <a:schemeClr val="accent1">
                    <a:lumMod val="40000"/>
                    <a:lumOff val="60000"/>
                  </a:schemeClr>
                </a:solidFill>
              </a:rPr>
              <a:t>Janca</a:t>
            </a:r>
            <a:r>
              <a:rPr lang="en-US" sz="1800" dirty="0" smtClean="0">
                <a:solidFill>
                  <a:schemeClr val="accent1">
                    <a:lumMod val="40000"/>
                    <a:lumOff val="60000"/>
                  </a:schemeClr>
                </a:solidFill>
              </a:rPr>
              <a:t>, and Norman Sartorius. Oxford: Oxford University Press</a:t>
            </a:r>
            <a:endParaRPr lang="en-US" sz="1800" dirty="0">
              <a:solidFill>
                <a:schemeClr val="accent1">
                  <a:lumMod val="40000"/>
                  <a:lumOff val="60000"/>
                </a:schemeClr>
              </a:solidFill>
            </a:endParaRP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and prognosis,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According to the UK’s Royal College of Psychiatrists, for every five people who develop schizophrenia:</a:t>
            </a:r>
          </a:p>
          <a:p>
            <a:r>
              <a:rPr lang="en-US" dirty="0"/>
              <a:t>1 in 5 will get better within five years of their first episode of schizophrenia.</a:t>
            </a:r>
          </a:p>
          <a:p>
            <a:r>
              <a:rPr lang="en-US" dirty="0"/>
              <a:t>3 in 5 will get better, but will still have some symptoms. They will have times when their symptoms get worse.</a:t>
            </a:r>
          </a:p>
          <a:p>
            <a:r>
              <a:rPr lang="en-US" dirty="0"/>
              <a:t>1 in 5 will continue to have troublesome symptoms</a:t>
            </a:r>
            <a:r>
              <a:rPr lang="en-US" dirty="0" smtClean="0"/>
              <a:t>.</a:t>
            </a:r>
          </a:p>
          <a:p>
            <a:pPr marL="0" indent="0">
              <a:buNone/>
            </a:pPr>
            <a:r>
              <a:rPr lang="en-US" dirty="0" smtClean="0">
                <a:hlinkClick r:id="rId2"/>
              </a:rPr>
              <a:t>Taken from: http</a:t>
            </a:r>
            <a:r>
              <a:rPr lang="en-US" dirty="0">
                <a:hlinkClick r:id="rId2"/>
              </a:rPr>
              <a:t>://www.helpguide.org/mental/schizophrenia_treatment_support.htm</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182440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7200"/>
            <a:ext cx="8202090" cy="1396048"/>
          </a:xfrm>
        </p:spPr>
        <p:txBody>
          <a:bodyPr>
            <a:normAutofit fontScale="90000"/>
          </a:bodyPr>
          <a:lstStyle/>
          <a:p>
            <a:pPr eaLnBrk="1" fontAlgn="auto" hangingPunct="1">
              <a:spcAft>
                <a:spcPts val="0"/>
              </a:spcAft>
              <a:defRPr/>
            </a:pPr>
            <a:r>
              <a:rPr lang="en-US" i="1" dirty="0" smtClean="0"/>
              <a:t>Recovery From Schizophrenia: An International Perspective (WHO)</a:t>
            </a:r>
            <a:endParaRPr lang="en-US" dirty="0"/>
          </a:p>
        </p:txBody>
      </p:sp>
      <p:sp>
        <p:nvSpPr>
          <p:cNvPr id="3" name="Content Placeholder 2"/>
          <p:cNvSpPr>
            <a:spLocks noGrp="1"/>
          </p:cNvSpPr>
          <p:nvPr>
            <p:ph idx="1"/>
          </p:nvPr>
        </p:nvSpPr>
        <p:spPr/>
        <p:txBody>
          <a:bodyPr>
            <a:normAutofit fontScale="25000" lnSpcReduction="20000"/>
          </a:bodyPr>
          <a:lstStyle/>
          <a:p>
            <a:pPr marL="548640" indent="-411480" eaLnBrk="1" fontAlgn="auto" hangingPunct="1">
              <a:spcAft>
                <a:spcPts val="0"/>
              </a:spcAft>
              <a:buClr>
                <a:schemeClr val="tx1">
                  <a:shade val="95000"/>
                </a:schemeClr>
              </a:buClr>
              <a:buFont typeface="Wingdings 2"/>
              <a:buChar char=""/>
              <a:defRPr/>
            </a:pPr>
            <a:endParaRPr lang="en-US" sz="2500" dirty="0" smtClean="0"/>
          </a:p>
          <a:p>
            <a:pPr marL="594360" indent="-457200" eaLnBrk="1" fontAlgn="auto" hangingPunct="1">
              <a:spcAft>
                <a:spcPts val="0"/>
              </a:spcAft>
              <a:buClr>
                <a:schemeClr val="tx1">
                  <a:shade val="95000"/>
                </a:schemeClr>
              </a:buClr>
              <a:buFont typeface="Wingdings" panose="05000000000000000000" pitchFamily="2" charset="2"/>
              <a:buChar char="Ø"/>
              <a:defRPr/>
            </a:pPr>
            <a:r>
              <a:rPr lang="en-US" sz="9600" dirty="0" smtClean="0"/>
              <a:t>“</a:t>
            </a:r>
            <a:r>
              <a:rPr lang="en-US" sz="9600" u="sng" dirty="0" smtClean="0"/>
              <a:t>Heterogeneity</a:t>
            </a:r>
            <a:r>
              <a:rPr lang="en-US" sz="9600" dirty="0" smtClean="0"/>
              <a:t> </a:t>
            </a:r>
            <a:r>
              <a:rPr lang="en-US" sz="9600" dirty="0"/>
              <a:t>of outcome, both in terms</a:t>
            </a:r>
            <a:r>
              <a:rPr lang="en-US" sz="9600" baseline="30000" dirty="0"/>
              <a:t> </a:t>
            </a:r>
            <a:r>
              <a:rPr lang="en-US" sz="9600" dirty="0"/>
              <a:t>of symptoms and functioning, is the signature feature, an observation</a:t>
            </a:r>
            <a:r>
              <a:rPr lang="en-US" sz="9600" baseline="30000" dirty="0"/>
              <a:t> </a:t>
            </a:r>
            <a:r>
              <a:rPr lang="en-US" sz="9600" dirty="0"/>
              <a:t>that has profound implications for our understanding and management</a:t>
            </a:r>
            <a:r>
              <a:rPr lang="en-US" sz="9600" baseline="30000" dirty="0"/>
              <a:t> </a:t>
            </a:r>
            <a:r>
              <a:rPr lang="en-US" sz="9600" dirty="0"/>
              <a:t>of the condition. </a:t>
            </a:r>
            <a:r>
              <a:rPr lang="en-US" sz="9600" dirty="0" smtClean="0"/>
              <a:t>“</a:t>
            </a:r>
          </a:p>
          <a:p>
            <a:pPr marL="594360" indent="-457200" eaLnBrk="1" fontAlgn="auto" hangingPunct="1">
              <a:spcAft>
                <a:spcPts val="0"/>
              </a:spcAft>
              <a:buClr>
                <a:schemeClr val="tx1">
                  <a:shade val="95000"/>
                </a:schemeClr>
              </a:buClr>
              <a:buFont typeface="Wingdings" panose="05000000000000000000" pitchFamily="2" charset="2"/>
              <a:buChar char="Ø"/>
              <a:defRPr/>
            </a:pPr>
            <a:r>
              <a:rPr lang="en-US" sz="9600" dirty="0" smtClean="0"/>
              <a:t>Good </a:t>
            </a:r>
            <a:r>
              <a:rPr lang="en-US" sz="9600" dirty="0"/>
              <a:t>outcome was evident in more than </a:t>
            </a:r>
            <a:r>
              <a:rPr lang="en-US" sz="9600" dirty="0" smtClean="0"/>
              <a:t>50% of </a:t>
            </a:r>
            <a:r>
              <a:rPr lang="en-US" sz="9600" dirty="0"/>
              <a:t>the International Study of Schizophrenia subjects. </a:t>
            </a:r>
            <a:endParaRPr lang="en-US" sz="9600" dirty="0" smtClean="0"/>
          </a:p>
          <a:p>
            <a:pPr marL="594360" indent="-457200" eaLnBrk="1" fontAlgn="auto" hangingPunct="1">
              <a:spcAft>
                <a:spcPts val="0"/>
              </a:spcAft>
              <a:buClr>
                <a:schemeClr val="tx1">
                  <a:shade val="95000"/>
                </a:schemeClr>
              </a:buClr>
              <a:buFont typeface="Wingdings" panose="05000000000000000000" pitchFamily="2" charset="2"/>
              <a:buChar char="Ø"/>
              <a:defRPr/>
            </a:pPr>
            <a:r>
              <a:rPr lang="en-US" sz="9600" dirty="0" smtClean="0"/>
              <a:t>60+% of patients found to be recovered </a:t>
            </a:r>
            <a:r>
              <a:rPr lang="en-US" sz="6400" dirty="0" smtClean="0"/>
              <a:t>(criteria: no long term disability, full time work)</a:t>
            </a:r>
          </a:p>
          <a:p>
            <a:pPr marL="548640" indent="-411480" eaLnBrk="1" fontAlgn="auto" hangingPunct="1">
              <a:spcAft>
                <a:spcPts val="0"/>
              </a:spcAft>
              <a:buClr>
                <a:schemeClr val="tx1">
                  <a:shade val="95000"/>
                </a:schemeClr>
              </a:buClr>
              <a:buFont typeface="Wingdings 2"/>
              <a:buNone/>
              <a:defRPr/>
            </a:pPr>
            <a:endParaRPr lang="en-US" sz="2100" u="sng" dirty="0" smtClean="0">
              <a:solidFill>
                <a:schemeClr val="accent1">
                  <a:lumMod val="40000"/>
                  <a:lumOff val="60000"/>
                </a:schemeClr>
              </a:solidFill>
            </a:endParaRPr>
          </a:p>
          <a:p>
            <a:pPr marL="548640" indent="-411480" eaLnBrk="1" fontAlgn="auto" hangingPunct="1">
              <a:spcAft>
                <a:spcPts val="0"/>
              </a:spcAft>
              <a:buClr>
                <a:schemeClr val="tx1">
                  <a:shade val="95000"/>
                </a:schemeClr>
              </a:buClr>
              <a:buFont typeface="Wingdings 2"/>
              <a:buNone/>
              <a:defRPr/>
            </a:pPr>
            <a:endParaRPr lang="en-US" sz="2100" u="sng" dirty="0" smtClean="0">
              <a:solidFill>
                <a:schemeClr val="accent1">
                  <a:lumMod val="40000"/>
                  <a:lumOff val="60000"/>
                </a:schemeClr>
              </a:solidFill>
            </a:endParaRPr>
          </a:p>
          <a:p>
            <a:pPr marL="548640" indent="-411480" eaLnBrk="1" fontAlgn="auto" hangingPunct="1">
              <a:spcAft>
                <a:spcPts val="0"/>
              </a:spcAft>
              <a:buClr>
                <a:schemeClr val="tx1">
                  <a:shade val="95000"/>
                </a:schemeClr>
              </a:buClr>
              <a:buFont typeface="Wingdings 2"/>
              <a:buNone/>
              <a:defRPr/>
            </a:pPr>
            <a:r>
              <a:rPr lang="en-US" sz="2100" u="sng" dirty="0" smtClean="0">
                <a:solidFill>
                  <a:schemeClr val="accent1">
                    <a:lumMod val="40000"/>
                    <a:lumOff val="60000"/>
                  </a:schemeClr>
                </a:solidFill>
              </a:rPr>
              <a:t>Source</a:t>
            </a:r>
            <a:r>
              <a:rPr lang="en-US" sz="2100" dirty="0" smtClean="0">
                <a:solidFill>
                  <a:schemeClr val="accent1">
                    <a:lumMod val="40000"/>
                    <a:lumOff val="60000"/>
                  </a:schemeClr>
                </a:solidFill>
              </a:rPr>
              <a:t>: Am </a:t>
            </a:r>
            <a:r>
              <a:rPr lang="en-US" sz="2100" dirty="0">
                <a:solidFill>
                  <a:schemeClr val="accent1">
                    <a:lumMod val="40000"/>
                    <a:lumOff val="60000"/>
                  </a:schemeClr>
                </a:solidFill>
              </a:rPr>
              <a:t>J Psychiatry 164:1444-1445, September </a:t>
            </a:r>
            <a:r>
              <a:rPr lang="en-US" sz="2100" dirty="0" smtClean="0">
                <a:solidFill>
                  <a:schemeClr val="accent1">
                    <a:lumMod val="40000"/>
                    <a:lumOff val="60000"/>
                  </a:schemeClr>
                </a:solidFill>
              </a:rPr>
              <a:t>2007 Book Review</a:t>
            </a:r>
            <a:r>
              <a:rPr lang="en-US" sz="3300" i="1" dirty="0" smtClean="0">
                <a:solidFill>
                  <a:schemeClr val="accent1">
                    <a:lumMod val="40000"/>
                    <a:lumOff val="60000"/>
                  </a:schemeClr>
                </a:solidFill>
              </a:rPr>
              <a:t>. </a:t>
            </a:r>
            <a:r>
              <a:rPr lang="en-US" sz="2100" dirty="0">
                <a:solidFill>
                  <a:schemeClr val="accent1">
                    <a:lumMod val="40000"/>
                    <a:lumOff val="60000"/>
                  </a:schemeClr>
                </a:solidFill>
              </a:rPr>
              <a:t>A Report From the WHO Collaborative Project, the International Study of Schizophrenia. </a:t>
            </a:r>
            <a:r>
              <a:rPr lang="en-US" sz="2100" dirty="0" smtClean="0">
                <a:solidFill>
                  <a:schemeClr val="accent1">
                    <a:lumMod val="40000"/>
                    <a:lumOff val="60000"/>
                  </a:schemeClr>
                </a:solidFill>
              </a:rPr>
              <a:t>2007. </a:t>
            </a:r>
            <a:r>
              <a:rPr lang="en-US" sz="2100" dirty="0">
                <a:solidFill>
                  <a:schemeClr val="accent1">
                    <a:lumMod val="40000"/>
                    <a:lumOff val="60000"/>
                  </a:schemeClr>
                </a:solidFill>
              </a:rPr>
              <a:t>Eds. Kim Hopper, Glynn Harrison, </a:t>
            </a:r>
            <a:r>
              <a:rPr lang="en-US" sz="2100" dirty="0" err="1">
                <a:solidFill>
                  <a:schemeClr val="accent1">
                    <a:lumMod val="40000"/>
                    <a:lumOff val="60000"/>
                  </a:schemeClr>
                </a:solidFill>
              </a:rPr>
              <a:t>Aleksandar</a:t>
            </a:r>
            <a:r>
              <a:rPr lang="en-US" sz="2100" dirty="0">
                <a:solidFill>
                  <a:schemeClr val="accent1">
                    <a:lumMod val="40000"/>
                    <a:lumOff val="60000"/>
                  </a:schemeClr>
                </a:solidFill>
              </a:rPr>
              <a:t> </a:t>
            </a:r>
            <a:r>
              <a:rPr lang="en-US" sz="2100" dirty="0" err="1">
                <a:solidFill>
                  <a:schemeClr val="accent1">
                    <a:lumMod val="40000"/>
                    <a:lumOff val="60000"/>
                  </a:schemeClr>
                </a:solidFill>
              </a:rPr>
              <a:t>Janca</a:t>
            </a:r>
            <a:r>
              <a:rPr lang="en-US" sz="2100" dirty="0">
                <a:solidFill>
                  <a:schemeClr val="accent1">
                    <a:lumMod val="40000"/>
                    <a:lumOff val="60000"/>
                  </a:schemeClr>
                </a:solidFill>
              </a:rPr>
              <a:t>, and Norman Sartorius. Oxford: Oxford University Press.</a:t>
            </a:r>
          </a:p>
          <a:p>
            <a:pPr marL="548640" indent="-411480" eaLnBrk="1" fontAlgn="auto" hangingPunct="1">
              <a:spcAft>
                <a:spcPts val="0"/>
              </a:spcAft>
              <a:buClr>
                <a:schemeClr val="tx1">
                  <a:shade val="95000"/>
                </a:schemeClr>
              </a:buClr>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Outcome-Revisited</a:t>
            </a:r>
            <a:endParaRPr lang="en-US" dirty="0"/>
          </a:p>
        </p:txBody>
      </p:sp>
      <p:sp>
        <p:nvSpPr>
          <p:cNvPr id="3" name="Content Placeholder 2"/>
          <p:cNvSpPr>
            <a:spLocks noGrp="1"/>
          </p:cNvSpPr>
          <p:nvPr>
            <p:ph idx="1"/>
          </p:nvPr>
        </p:nvSpPr>
        <p:spPr/>
        <p:txBody>
          <a:bodyPr>
            <a:normAutofit fontScale="92500" lnSpcReduction="10000"/>
          </a:bodyPr>
          <a:lstStyle/>
          <a:p>
            <a:pPr marL="594360" indent="-457200" eaLnBrk="1" fontAlgn="auto" hangingPunct="1">
              <a:spcAft>
                <a:spcPts val="0"/>
              </a:spcAft>
              <a:buClr>
                <a:schemeClr val="tx1">
                  <a:shade val="95000"/>
                </a:schemeClr>
              </a:buClr>
              <a:buFont typeface="Wingdings" panose="05000000000000000000" pitchFamily="2" charset="2"/>
              <a:buChar char="Ø"/>
              <a:defRPr/>
            </a:pPr>
            <a:r>
              <a:rPr lang="en-US" sz="2800" dirty="0"/>
              <a:t> </a:t>
            </a:r>
            <a:r>
              <a:rPr lang="en-US" sz="2800" dirty="0" smtClean="0"/>
              <a:t>This </a:t>
            </a:r>
            <a:r>
              <a:rPr lang="en-US" sz="2800" dirty="0"/>
              <a:t>5-year </a:t>
            </a:r>
            <a:r>
              <a:rPr lang="en-US" sz="2800" dirty="0" smtClean="0"/>
              <a:t>study </a:t>
            </a:r>
            <a:r>
              <a:rPr lang="en-US" sz="2800" dirty="0"/>
              <a:t>found </a:t>
            </a:r>
            <a:r>
              <a:rPr lang="en-US" sz="2800" dirty="0" smtClean="0"/>
              <a:t>that 62</a:t>
            </a:r>
            <a:r>
              <a:rPr lang="en-US" sz="2800" dirty="0"/>
              <a:t>% </a:t>
            </a:r>
            <a:r>
              <a:rPr lang="en-US" sz="2800" dirty="0" smtClean="0"/>
              <a:t>of people at follow-up showed </a:t>
            </a:r>
            <a:r>
              <a:rPr lang="en-US" sz="2800" dirty="0"/>
              <a:t>overall improvement on a composite measure of clinical and functional </a:t>
            </a:r>
            <a:r>
              <a:rPr lang="en-US" sz="2800" dirty="0" smtClean="0"/>
              <a:t>outcomes*</a:t>
            </a:r>
            <a:endParaRPr lang="en-US" sz="2800"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en-US" dirty="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a:p>
          <a:p>
            <a:pPr marL="548640" indent="-411480" eaLnBrk="1" fontAlgn="auto" hangingPunct="1">
              <a:spcAft>
                <a:spcPts val="0"/>
              </a:spcAft>
              <a:buClr>
                <a:schemeClr val="tx1">
                  <a:shade val="95000"/>
                </a:schemeClr>
              </a:buClr>
              <a:buFont typeface="Wingdings 2"/>
              <a:buNone/>
              <a:defRPr/>
            </a:pPr>
            <a:r>
              <a:rPr lang="en-US" sz="1600" dirty="0" smtClean="0"/>
              <a:t>* </a:t>
            </a:r>
            <a:r>
              <a:rPr lang="en-US" sz="1600" u="sng" dirty="0" smtClean="0">
                <a:solidFill>
                  <a:schemeClr val="accent1">
                    <a:lumMod val="40000"/>
                    <a:lumOff val="60000"/>
                  </a:schemeClr>
                </a:solidFill>
              </a:rPr>
              <a:t>Source</a:t>
            </a:r>
            <a:r>
              <a:rPr lang="en-US" sz="1600" dirty="0" smtClean="0">
                <a:solidFill>
                  <a:schemeClr val="accent1">
                    <a:lumMod val="40000"/>
                    <a:lumOff val="60000"/>
                  </a:schemeClr>
                </a:solidFill>
              </a:rPr>
              <a:t>: Harvey </a:t>
            </a:r>
            <a:r>
              <a:rPr lang="en-US" sz="1600" dirty="0">
                <a:solidFill>
                  <a:schemeClr val="accent1">
                    <a:lumMod val="40000"/>
                    <a:lumOff val="60000"/>
                  </a:schemeClr>
                </a:solidFill>
              </a:rPr>
              <a:t>CA, </a:t>
            </a:r>
            <a:r>
              <a:rPr lang="en-US" sz="1600" dirty="0" err="1">
                <a:solidFill>
                  <a:schemeClr val="accent1">
                    <a:lumMod val="40000"/>
                    <a:lumOff val="60000"/>
                  </a:schemeClr>
                </a:solidFill>
              </a:rPr>
              <a:t>Jeffreys</a:t>
            </a:r>
            <a:r>
              <a:rPr lang="en-US" sz="1600" dirty="0">
                <a:solidFill>
                  <a:schemeClr val="accent1">
                    <a:lumMod val="40000"/>
                    <a:lumOff val="60000"/>
                  </a:schemeClr>
                </a:solidFill>
              </a:rPr>
              <a:t> SE, </a:t>
            </a:r>
            <a:r>
              <a:rPr lang="en-US" sz="1600" dirty="0" err="1">
                <a:solidFill>
                  <a:schemeClr val="accent1">
                    <a:lumMod val="40000"/>
                    <a:lumOff val="60000"/>
                  </a:schemeClr>
                </a:solidFill>
              </a:rPr>
              <a:t>McNaught</a:t>
            </a:r>
            <a:r>
              <a:rPr lang="en-US" sz="1600" dirty="0">
                <a:solidFill>
                  <a:schemeClr val="accent1">
                    <a:lumMod val="40000"/>
                    <a:lumOff val="60000"/>
                  </a:schemeClr>
                </a:solidFill>
              </a:rPr>
              <a:t> AS, </a:t>
            </a:r>
            <a:r>
              <a:rPr lang="en-US" sz="1600" dirty="0" err="1">
                <a:solidFill>
                  <a:schemeClr val="accent1">
                    <a:lumMod val="40000"/>
                    <a:lumOff val="60000"/>
                  </a:schemeClr>
                </a:solidFill>
              </a:rPr>
              <a:t>Blizard</a:t>
            </a:r>
            <a:r>
              <a:rPr lang="en-US" sz="1600" dirty="0">
                <a:solidFill>
                  <a:schemeClr val="accent1">
                    <a:lumMod val="40000"/>
                    <a:lumOff val="60000"/>
                  </a:schemeClr>
                </a:solidFill>
              </a:rPr>
              <a:t> RA, King MB (2007). </a:t>
            </a:r>
            <a:r>
              <a:rPr lang="en-US" sz="1600" dirty="0">
                <a:solidFill>
                  <a:schemeClr val="accent1">
                    <a:lumMod val="40000"/>
                    <a:lumOff val="60000"/>
                  </a:schemeClr>
                </a:solidFill>
                <a:hlinkClick r:id="rId3"/>
              </a:rPr>
              <a:t>"The Camden Schizophrenia Surveys III: </a:t>
            </a:r>
            <a:r>
              <a:rPr lang="en-US" sz="1600" i="1" dirty="0">
                <a:solidFill>
                  <a:schemeClr val="accent1">
                    <a:lumMod val="40000"/>
                    <a:lumOff val="60000"/>
                  </a:schemeClr>
                </a:solidFill>
                <a:hlinkClick r:id="rId3"/>
              </a:rPr>
              <a:t>Five-Year Outcome of a Sample of Individuals From a Prevalence Survey and the Importance of Social Relationships"</a:t>
            </a:r>
            <a:r>
              <a:rPr lang="en-US" sz="1600" i="1" dirty="0">
                <a:solidFill>
                  <a:schemeClr val="accent1">
                    <a:lumMod val="40000"/>
                    <a:lumOff val="60000"/>
                  </a:schemeClr>
                </a:solidFill>
              </a:rPr>
              <a:t>. International Journal of Social Psychiatry</a:t>
            </a:r>
            <a:r>
              <a:rPr lang="en-US" sz="1600" dirty="0">
                <a:solidFill>
                  <a:schemeClr val="accent1">
                    <a:lumMod val="40000"/>
                    <a:lumOff val="60000"/>
                  </a:schemeClr>
                </a:solidFill>
              </a:rPr>
              <a:t> </a:t>
            </a:r>
            <a:r>
              <a:rPr lang="en-US" sz="1600" b="1" dirty="0">
                <a:solidFill>
                  <a:schemeClr val="accent1">
                    <a:lumMod val="40000"/>
                    <a:lumOff val="60000"/>
                  </a:schemeClr>
                </a:solidFill>
              </a:rPr>
              <a:t>53</a:t>
            </a:r>
            <a:r>
              <a:rPr lang="en-US" sz="1600" dirty="0">
                <a:solidFill>
                  <a:schemeClr val="accent1">
                    <a:lumMod val="40000"/>
                    <a:lumOff val="60000"/>
                  </a:schemeClr>
                </a:solidFill>
              </a:rPr>
              <a:t> (4): 340–35</a:t>
            </a:r>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Predictors of Course of Illness</a:t>
            </a:r>
            <a:br>
              <a:rPr lang="en-US" dirty="0" smtClean="0"/>
            </a:br>
            <a:r>
              <a:rPr lang="en-US" dirty="0" smtClean="0"/>
              <a:t/>
            </a:r>
            <a:br>
              <a:rPr lang="en-US" dirty="0" smtClean="0"/>
            </a:br>
            <a:r>
              <a:rPr lang="en-US" dirty="0" smtClean="0"/>
              <a:t> </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16387" name="Content Placeholder 2"/>
          <p:cNvSpPr>
            <a:spLocks noGrp="1"/>
          </p:cNvSpPr>
          <p:nvPr>
            <p:ph idx="1"/>
          </p:nvPr>
        </p:nvSpPr>
        <p:spPr>
          <a:xfrm>
            <a:off x="479491" y="1600200"/>
            <a:ext cx="8229600" cy="4708525"/>
          </a:xfrm>
        </p:spPr>
        <p:txBody>
          <a:bodyPr/>
          <a:lstStyle/>
          <a:p>
            <a:pPr eaLnBrk="1" hangingPunct="1"/>
            <a:r>
              <a:rPr lang="en-US" sz="2400" dirty="0" smtClean="0"/>
              <a:t>“…better outcomes are associated, on average, with:</a:t>
            </a:r>
          </a:p>
          <a:p>
            <a:pPr eaLnBrk="1" hangingPunct="1"/>
            <a:r>
              <a:rPr lang="en-US" sz="2400" dirty="0" smtClean="0"/>
              <a:t> female gender, </a:t>
            </a:r>
          </a:p>
          <a:p>
            <a:pPr eaLnBrk="1" hangingPunct="1"/>
            <a:r>
              <a:rPr lang="en-US" sz="2400" dirty="0" smtClean="0"/>
              <a:t>family history of affective disorder, </a:t>
            </a:r>
          </a:p>
          <a:p>
            <a:pPr eaLnBrk="1" hangingPunct="1"/>
            <a:r>
              <a:rPr lang="en-US" sz="2400" dirty="0" smtClean="0"/>
              <a:t>lack of family history of schizophrenia, </a:t>
            </a:r>
          </a:p>
          <a:p>
            <a:pPr eaLnBrk="1" hangingPunct="1"/>
            <a:r>
              <a:rPr lang="en-US" sz="2400" dirty="0" smtClean="0"/>
              <a:t>good premorbid social and academic functioning, </a:t>
            </a:r>
          </a:p>
          <a:p>
            <a:pPr eaLnBrk="1" hangingPunct="1"/>
            <a:r>
              <a:rPr lang="en-US" sz="2400" dirty="0" smtClean="0"/>
              <a:t>higher IQ,…” </a:t>
            </a:r>
          </a:p>
          <a:p>
            <a:pPr eaLnBrk="1" hangingPunct="1"/>
            <a:endParaRPr lang="en-US" sz="1400" dirty="0" smtClean="0"/>
          </a:p>
          <a:p>
            <a:pPr eaLnBrk="1" hangingPunct="1"/>
            <a:endParaRPr lang="en-US" sz="1400" dirty="0" smtClean="0"/>
          </a:p>
          <a:p>
            <a:pPr eaLnBrk="1" hangingPunct="1">
              <a:buFont typeface="Wingdings 2" panose="05020102010507070707" pitchFamily="18" charset="2"/>
              <a:buNone/>
            </a:pPr>
            <a:r>
              <a:rPr lang="en-US" sz="1800" u="sng" dirty="0" smtClean="0"/>
              <a:t>APA Practice Guidelines for the Treatment of Psychiatric Disorders, 2004, p.</a:t>
            </a:r>
            <a:r>
              <a:rPr lang="en-US" sz="1800" dirty="0" smtClean="0"/>
              <a:t> 316.</a:t>
            </a:r>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Predictors of Course of Illness</a:t>
            </a:r>
            <a:r>
              <a:rPr lang="en-US" dirty="0" smtClean="0"/>
              <a:t/>
            </a:r>
            <a:br>
              <a:rPr lang="en-US" dirty="0" smtClean="0"/>
            </a:br>
            <a:endParaRPr lang="en-US" dirty="0"/>
          </a:p>
        </p:txBody>
      </p:sp>
      <p:sp>
        <p:nvSpPr>
          <p:cNvPr id="17411" name="Content Placeholder 2"/>
          <p:cNvSpPr>
            <a:spLocks noGrp="1"/>
          </p:cNvSpPr>
          <p:nvPr>
            <p:ph idx="1"/>
          </p:nvPr>
        </p:nvSpPr>
        <p:spPr>
          <a:xfrm>
            <a:off x="484710" y="1676400"/>
            <a:ext cx="8229600" cy="4708525"/>
          </a:xfrm>
        </p:spPr>
        <p:txBody>
          <a:bodyPr>
            <a:normAutofit fontScale="92500" lnSpcReduction="20000"/>
          </a:bodyPr>
          <a:lstStyle/>
          <a:p>
            <a:pPr eaLnBrk="1" hangingPunct="1"/>
            <a:r>
              <a:rPr lang="en-US" sz="2400" dirty="0" smtClean="0"/>
              <a:t>“married marital status, </a:t>
            </a:r>
          </a:p>
          <a:p>
            <a:pPr eaLnBrk="1" hangingPunct="1"/>
            <a:r>
              <a:rPr lang="en-US" sz="2400" dirty="0" smtClean="0"/>
              <a:t>later age of onset acute onset with precipitating stress, </a:t>
            </a:r>
          </a:p>
          <a:p>
            <a:pPr eaLnBrk="1" hangingPunct="1"/>
            <a:r>
              <a:rPr lang="en-US" sz="2400" dirty="0" smtClean="0"/>
              <a:t>fewer prior episodes (both number and length), </a:t>
            </a:r>
          </a:p>
          <a:p>
            <a:pPr eaLnBrk="1" hangingPunct="1"/>
            <a:r>
              <a:rPr lang="en-US" sz="2400" dirty="0" smtClean="0"/>
              <a:t>a phasic pattern of episodes and remissions, </a:t>
            </a:r>
          </a:p>
          <a:p>
            <a:pPr eaLnBrk="1" hangingPunct="1"/>
            <a:r>
              <a:rPr lang="en-US" sz="2400" dirty="0" smtClean="0"/>
              <a:t>advancing age, </a:t>
            </a:r>
          </a:p>
          <a:p>
            <a:pPr eaLnBrk="1" hangingPunct="1"/>
            <a:r>
              <a:rPr lang="en-US" sz="2400" dirty="0" smtClean="0"/>
              <a:t>minimal comorbidity, </a:t>
            </a:r>
          </a:p>
          <a:p>
            <a:pPr eaLnBrk="1" hangingPunct="1"/>
            <a:r>
              <a:rPr lang="en-US" sz="2400" dirty="0" smtClean="0"/>
              <a:t>paranoid subtype, and symptoms that are predominantly </a:t>
            </a:r>
            <a:r>
              <a:rPr lang="en-US" sz="2400" u="sng" dirty="0" smtClean="0"/>
              <a:t>positive</a:t>
            </a:r>
            <a:r>
              <a:rPr lang="en-US" sz="2400" dirty="0" smtClean="0"/>
              <a:t> (delusions, hallucinations) and not disorganized (thought disorder, disorganized behavior) or negative (flat affect, </a:t>
            </a:r>
            <a:r>
              <a:rPr lang="en-US" sz="2400" dirty="0" err="1" smtClean="0"/>
              <a:t>alogia</a:t>
            </a:r>
            <a:r>
              <a:rPr lang="en-US" sz="2400" dirty="0" smtClean="0"/>
              <a:t>, </a:t>
            </a:r>
            <a:r>
              <a:rPr lang="en-US" sz="2400" dirty="0" err="1" smtClean="0"/>
              <a:t>avolition</a:t>
            </a:r>
            <a:r>
              <a:rPr lang="en-US" sz="2400" dirty="0" smtClean="0"/>
              <a:t>)”</a:t>
            </a:r>
          </a:p>
          <a:p>
            <a:pPr eaLnBrk="1" hangingPunct="1"/>
            <a:endParaRPr lang="en-US" sz="1400" dirty="0" smtClean="0"/>
          </a:p>
          <a:p>
            <a:pPr eaLnBrk="1" hangingPunct="1">
              <a:buFont typeface="Wingdings 2" panose="05020102010507070707" pitchFamily="18" charset="2"/>
              <a:buNone/>
            </a:pPr>
            <a:r>
              <a:rPr lang="en-US" sz="1800" dirty="0" smtClean="0"/>
              <a:t>(APA Practice Guidelines for Treatment of Psychiatric Disorders, 2004, p. 316-318)</a:t>
            </a:r>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fontAlgn="auto" hangingPunct="1">
              <a:spcAft>
                <a:spcPts val="0"/>
              </a:spcAft>
              <a:defRPr/>
            </a:pPr>
            <a:r>
              <a:rPr lang="en-US" sz="3200" dirty="0" smtClean="0">
                <a:solidFill>
                  <a:schemeClr val="tx2">
                    <a:tint val="100000"/>
                    <a:satMod val="250000"/>
                  </a:schemeClr>
                </a:solidFill>
              </a:rPr>
              <a:t/>
            </a:r>
            <a:br>
              <a:rPr lang="en-US" sz="3200" dirty="0" smtClean="0">
                <a:solidFill>
                  <a:schemeClr val="tx2">
                    <a:tint val="100000"/>
                    <a:satMod val="250000"/>
                  </a:schemeClr>
                </a:solidFill>
              </a:rPr>
            </a:br>
            <a:endParaRPr lang="en-US" sz="3600" u="sng" dirty="0" smtClean="0">
              <a:solidFill>
                <a:schemeClr val="tx2">
                  <a:tint val="100000"/>
                  <a:satMod val="250000"/>
                </a:schemeClr>
              </a:solidFill>
            </a:endParaRPr>
          </a:p>
        </p:txBody>
      </p:sp>
      <p:sp>
        <p:nvSpPr>
          <p:cNvPr id="9221" name="Rectangle 3"/>
          <p:cNvSpPr>
            <a:spLocks noGrp="1" noChangeArrowheads="1"/>
          </p:cNvSpPr>
          <p:nvPr>
            <p:ph type="body" idx="1"/>
          </p:nvPr>
        </p:nvSpPr>
        <p:spPr>
          <a:xfrm>
            <a:off x="-180698" y="1152983"/>
            <a:ext cx="8229600" cy="4114800"/>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endParaRPr lang="en-US" sz="1600" b="1" dirty="0" smtClean="0">
              <a:latin typeface="Arial" pitchFamily="34" charset="0"/>
            </a:endParaRPr>
          </a:p>
          <a:p>
            <a:pPr marL="868680" lvl="1" indent="-283464" eaLnBrk="1" fontAlgn="auto" hangingPunct="1">
              <a:spcAft>
                <a:spcPts val="0"/>
              </a:spcAft>
              <a:buFontTx/>
              <a:buNone/>
              <a:defRPr/>
            </a:pPr>
            <a:r>
              <a:rPr lang="en-US" sz="3000" dirty="0" smtClean="0"/>
              <a:t>The President’s New Freedom Commission on Mental Health Report: </a:t>
            </a:r>
            <a:r>
              <a:rPr lang="en-US" sz="3000" u="sng" dirty="0" smtClean="0"/>
              <a:t>Transforming Mental Health Care in America</a:t>
            </a:r>
            <a:r>
              <a:rPr lang="en-US" sz="3000" dirty="0" smtClean="0"/>
              <a:t> (Final Report July, 2003)</a:t>
            </a:r>
          </a:p>
          <a:p>
            <a:pPr marL="868680" lvl="1" indent="-283464" eaLnBrk="1" fontAlgn="auto" hangingPunct="1">
              <a:spcAft>
                <a:spcPts val="0"/>
              </a:spcAft>
              <a:buFontTx/>
              <a:buNone/>
              <a:defRPr/>
            </a:pPr>
            <a:endParaRPr lang="en-US" sz="3000" dirty="0" smtClean="0"/>
          </a:p>
          <a:p>
            <a:pPr marL="868680" lvl="1" indent="-283464" eaLnBrk="1" fontAlgn="auto" hangingPunct="1">
              <a:spcAft>
                <a:spcPts val="0"/>
              </a:spcAft>
              <a:buFont typeface="Symbol" pitchFamily="18" charset="2"/>
              <a:buNone/>
              <a:defRPr/>
            </a:pPr>
            <a:r>
              <a:rPr lang="en-US" sz="4000" dirty="0" smtClean="0">
                <a:solidFill>
                  <a:srgbClr val="00B0F0"/>
                </a:solidFill>
              </a:rPr>
              <a:t>“...(the) mental health field must expand its efforts to develop and test new treatments  and practices, to promote awareness of and improve training in evidence-based practices, and to better finance those practices”</a:t>
            </a:r>
          </a:p>
          <a:p>
            <a:pPr marL="868680" lvl="1" indent="-283464" eaLnBrk="1" fontAlgn="auto" hangingPunct="1">
              <a:spcAft>
                <a:spcPts val="0"/>
              </a:spcAft>
              <a:buFont typeface="Symbol" pitchFamily="18" charset="2"/>
              <a:buNone/>
              <a:defRPr/>
            </a:pPr>
            <a:r>
              <a:rPr lang="en-US" sz="3000" dirty="0" smtClean="0">
                <a:solidFill>
                  <a:srgbClr val="00B0F0"/>
                </a:solidFill>
              </a:rPr>
              <a:t> </a:t>
            </a:r>
            <a:r>
              <a:rPr lang="en-US" sz="3000" dirty="0" smtClean="0"/>
              <a:t>(Page 73)</a:t>
            </a:r>
            <a:endParaRPr lang="en-US" sz="3000" dirty="0" smtClean="0">
              <a:latin typeface="Arial" pitchFamily="34" charset="0"/>
            </a:endParaRPr>
          </a:p>
          <a:p>
            <a:pPr marL="868680" lvl="1" indent="-283464" eaLnBrk="1" fontAlgn="auto" hangingPunct="1">
              <a:spcAft>
                <a:spcPts val="0"/>
              </a:spcAft>
              <a:buFont typeface="Symbol" pitchFamily="18" charset="2"/>
              <a:buNone/>
              <a:defRPr/>
            </a:pPr>
            <a:endParaRPr lang="en-US" sz="1600" dirty="0" smtClean="0">
              <a:latin typeface="Arial" pitchFamily="34" charset="0"/>
            </a:endParaRPr>
          </a:p>
        </p:txBody>
      </p:sp>
      <p:sp>
        <p:nvSpPr>
          <p:cNvPr id="2" name="Footer Placeholder 1"/>
          <p:cNvSpPr>
            <a:spLocks noGrp="1"/>
          </p:cNvSpPr>
          <p:nvPr>
            <p:ph type="ftr" sz="quarter" idx="11"/>
          </p:nvPr>
        </p:nvSpPr>
        <p:spPr/>
        <p:txBody>
          <a:bodyPr/>
          <a:lstStyle/>
          <a:p>
            <a:pPr>
              <a:defRPr/>
            </a:pPr>
            <a:r>
              <a:rPr lang="en-US" dirty="0"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2607"/>
            <a:ext cx="7055380" cy="1472248"/>
          </a:xfrm>
        </p:spPr>
        <p:txBody>
          <a:bodyPr/>
          <a:lstStyle/>
          <a:p>
            <a:pPr eaLnBrk="1" fontAlgn="auto" hangingPunct="1">
              <a:spcAft>
                <a:spcPts val="0"/>
              </a:spcAft>
              <a:defRPr/>
            </a:pPr>
            <a:r>
              <a:rPr lang="en-US" dirty="0" smtClean="0"/>
              <a:t>Familial pattern</a:t>
            </a:r>
            <a:endParaRPr lang="en-US" dirty="0"/>
          </a:p>
        </p:txBody>
      </p:sp>
      <p:sp>
        <p:nvSpPr>
          <p:cNvPr id="3" name="Content Placeholder 2"/>
          <p:cNvSpPr>
            <a:spLocks noGrp="1"/>
          </p:cNvSpPr>
          <p:nvPr>
            <p:ph idx="1"/>
          </p:nvPr>
        </p:nvSpPr>
        <p:spPr>
          <a:xfrm>
            <a:off x="827700" y="1752600"/>
            <a:ext cx="6711654" cy="4195481"/>
          </a:xfrm>
        </p:spPr>
        <p:txBody>
          <a:bodyPr>
            <a:normAutofit/>
          </a:bodyPr>
          <a:lstStyle/>
          <a:p>
            <a:pPr marL="548640" indent="-411480" eaLnBrk="1" fontAlgn="auto" hangingPunct="1">
              <a:spcAft>
                <a:spcPts val="0"/>
              </a:spcAft>
              <a:buClr>
                <a:schemeClr val="tx1">
                  <a:shade val="95000"/>
                </a:schemeClr>
              </a:buClr>
              <a:buFont typeface="Wingdings" panose="05000000000000000000" pitchFamily="2" charset="2"/>
              <a:buChar char="Ø"/>
              <a:defRPr/>
            </a:pPr>
            <a:r>
              <a:rPr lang="en-US" dirty="0" smtClean="0"/>
              <a:t>“It appears that the course is influenced by cultural factors and societal complexity, with better outcomes in developing countries.” (APA, 2004)</a:t>
            </a:r>
          </a:p>
          <a:p>
            <a:pPr marL="548640" indent="-411480" eaLnBrk="1" fontAlgn="auto" hangingPunct="1">
              <a:spcAft>
                <a:spcPts val="0"/>
              </a:spcAft>
              <a:buClr>
                <a:schemeClr val="tx1">
                  <a:shade val="95000"/>
                </a:schemeClr>
              </a:buClr>
              <a:buFont typeface="Wingdings" panose="05000000000000000000" pitchFamily="2" charset="2"/>
              <a:buChar char="Ø"/>
              <a:defRPr/>
            </a:pPr>
            <a:r>
              <a:rPr lang="en-US" dirty="0" smtClean="0"/>
              <a:t>~10X risk in first degree biological relatives</a:t>
            </a:r>
          </a:p>
          <a:p>
            <a:pPr marL="548640" indent="-411480" eaLnBrk="1" fontAlgn="auto" hangingPunct="1">
              <a:spcAft>
                <a:spcPts val="0"/>
              </a:spcAft>
              <a:buClr>
                <a:schemeClr val="tx1">
                  <a:shade val="95000"/>
                </a:schemeClr>
              </a:buClr>
              <a:buFont typeface="Wingdings" panose="05000000000000000000" pitchFamily="2" charset="2"/>
              <a:buChar char="Ø"/>
              <a:defRPr/>
            </a:pPr>
            <a:r>
              <a:rPr lang="en-US" dirty="0" smtClean="0"/>
              <a:t>“lifetime </a:t>
            </a:r>
            <a:r>
              <a:rPr lang="en-US" dirty="0"/>
              <a:t>risk is 13% for a child with one parent with schizophrenia and 35%–40% for a child with two affected </a:t>
            </a:r>
            <a:r>
              <a:rPr lang="en-US" dirty="0" smtClean="0"/>
              <a:t>parents</a:t>
            </a:r>
            <a:r>
              <a:rPr lang="en-US" sz="2400" dirty="0" smtClean="0"/>
              <a:t>” (</a:t>
            </a:r>
            <a:r>
              <a:rPr lang="en-US" sz="1800" dirty="0" smtClean="0"/>
              <a:t>APA Practice Guidelines for Treatment of Psychiatric Disorders, 2004)</a:t>
            </a:r>
            <a:endParaRPr lang="en-US" sz="1600" dirty="0" smtClean="0"/>
          </a:p>
          <a:p>
            <a:pPr marL="548640" indent="-411480" eaLnBrk="1" fontAlgn="auto" hangingPunct="1">
              <a:spcAft>
                <a:spcPts val="0"/>
              </a:spcAft>
              <a:buClr>
                <a:schemeClr val="tx1">
                  <a:shade val="95000"/>
                </a:schemeClr>
              </a:buClr>
              <a:buFont typeface="Wingdings" panose="05000000000000000000" pitchFamily="2" charset="2"/>
              <a:buChar char="Ø"/>
              <a:defRPr/>
            </a:pPr>
            <a:r>
              <a:rPr lang="en-US" dirty="0" smtClean="0"/>
              <a:t>But </a:t>
            </a:r>
            <a:r>
              <a:rPr lang="en-US" dirty="0" err="1" smtClean="0"/>
              <a:t>Kingdon</a:t>
            </a:r>
            <a:r>
              <a:rPr lang="en-US" dirty="0" smtClean="0"/>
              <a:t> notes that even in studies of identical twins the rate of concordance is only 36%. (</a:t>
            </a:r>
            <a:r>
              <a:rPr lang="en-US" dirty="0" err="1" smtClean="0"/>
              <a:t>Kingdon</a:t>
            </a:r>
            <a:r>
              <a:rPr lang="en-US" dirty="0" smtClean="0"/>
              <a:t>, 2005, p.5)</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400" dirty="0"/>
              <a:t>Basic techniques with video and examples</a:t>
            </a:r>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812929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7667962" cy="5486400"/>
          </a:xfrm>
        </p:spPr>
        <p:txBody>
          <a:bodyPr/>
          <a:lstStyle/>
          <a:p>
            <a:pPr algn="ctr"/>
            <a:r>
              <a:rPr lang="en-US" sz="6600" u="sng" dirty="0" smtClean="0"/>
              <a:t/>
            </a:r>
            <a:br>
              <a:rPr lang="en-US" sz="6600" u="sng" dirty="0" smtClean="0"/>
            </a:br>
            <a:r>
              <a:rPr lang="en-US" sz="6600" u="sng" dirty="0" err="1" smtClean="0"/>
              <a:t>CBT</a:t>
            </a:r>
            <a:r>
              <a:rPr lang="en-US" sz="6600" dirty="0" err="1" smtClean="0"/>
              <a:t>:General</a:t>
            </a:r>
            <a:r>
              <a:rPr lang="en-US" sz="6600" dirty="0"/>
              <a:t/>
            </a:r>
            <a:br>
              <a:rPr lang="en-US" sz="6600" dirty="0"/>
            </a:br>
            <a:r>
              <a:rPr lang="en-US" sz="6600" dirty="0"/>
              <a:t>approach</a:t>
            </a:r>
            <a:br>
              <a:rPr lang="en-US" sz="6600" dirty="0"/>
            </a:br>
            <a:r>
              <a:rPr lang="en-US" sz="6600" dirty="0" smtClean="0"/>
              <a:t/>
            </a:r>
            <a:br>
              <a:rPr lang="en-US" sz="6600" dirty="0" smtClean="0"/>
            </a:br>
            <a:endParaRPr lang="en-US" sz="5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805322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general approach</a:t>
            </a:r>
            <a:endParaRPr lang="en-US" dirty="0"/>
          </a:p>
        </p:txBody>
      </p:sp>
      <p:sp>
        <p:nvSpPr>
          <p:cNvPr id="3" name="Content Placeholder 2"/>
          <p:cNvSpPr>
            <a:spLocks noGrp="1"/>
          </p:cNvSpPr>
          <p:nvPr>
            <p:ph idx="1"/>
          </p:nvPr>
        </p:nvSpPr>
        <p:spPr>
          <a:xfrm>
            <a:off x="827700" y="1295401"/>
            <a:ext cx="6711654" cy="4953006"/>
          </a:xfrm>
        </p:spPr>
        <p:txBody>
          <a:bodyPr>
            <a:noAutofit/>
          </a:bodyPr>
          <a:lstStyle/>
          <a:p>
            <a:r>
              <a:rPr lang="en-US" sz="2400" dirty="0" smtClean="0"/>
              <a:t>Structured</a:t>
            </a:r>
          </a:p>
          <a:p>
            <a:r>
              <a:rPr lang="en-US" sz="2400" dirty="0"/>
              <a:t>Collaborative</a:t>
            </a:r>
          </a:p>
          <a:p>
            <a:r>
              <a:rPr lang="en-US" sz="2400" dirty="0" smtClean="0"/>
              <a:t>Problem oriented</a:t>
            </a:r>
          </a:p>
          <a:p>
            <a:r>
              <a:rPr lang="en-US" sz="2400" dirty="0" smtClean="0"/>
              <a:t>Time effective (but not necessarily time limited)</a:t>
            </a:r>
          </a:p>
          <a:p>
            <a:r>
              <a:rPr lang="en-US" sz="2400" dirty="0" smtClean="0"/>
              <a:t>Practical-oriented to current problems, improving functioning</a:t>
            </a:r>
          </a:p>
          <a:p>
            <a:r>
              <a:rPr lang="en-US" sz="2400" dirty="0" smtClean="0"/>
              <a:t>Uses </a:t>
            </a:r>
            <a:r>
              <a:rPr lang="en-US" sz="2400" i="1" u="sng" dirty="0" smtClean="0"/>
              <a:t>guided discovery</a:t>
            </a:r>
            <a:r>
              <a:rPr lang="en-US" sz="2400" dirty="0" smtClean="0"/>
              <a:t>, a non confrontational method for exploring problems, symptoms</a:t>
            </a:r>
            <a:endParaRPr lang="en-US" sz="2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692120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t>Underlying philosophy of </a:t>
            </a:r>
            <a:r>
              <a:rPr lang="en-US" dirty="0"/>
              <a:t>treatment </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2253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800" dirty="0" smtClean="0"/>
              <a:t>People with severe mental disorders can connect deeply with others</a:t>
            </a:r>
          </a:p>
          <a:p>
            <a:pPr eaLnBrk="1" hangingPunct="1">
              <a:lnSpc>
                <a:spcPct val="90000"/>
              </a:lnSpc>
              <a:defRPr/>
            </a:pPr>
            <a:r>
              <a:rPr lang="en-US" sz="2800" dirty="0" smtClean="0"/>
              <a:t>….can live purposeful, value driven, committed lives</a:t>
            </a:r>
          </a:p>
          <a:p>
            <a:pPr eaLnBrk="1" hangingPunct="1">
              <a:lnSpc>
                <a:spcPct val="90000"/>
              </a:lnSpc>
              <a:defRPr/>
            </a:pPr>
            <a:r>
              <a:rPr lang="en-US" sz="2800" dirty="0" smtClean="0"/>
              <a:t>The purpose of therapy is to help people live richer, fuller lives, as </a:t>
            </a:r>
            <a:r>
              <a:rPr lang="en-US" sz="2800" i="1" dirty="0" smtClean="0"/>
              <a:t>they </a:t>
            </a:r>
            <a:r>
              <a:rPr lang="en-US" sz="2800" dirty="0" smtClean="0"/>
              <a:t>define it, in the face of ongoing symptoms and problems</a:t>
            </a:r>
          </a:p>
          <a:p>
            <a:pPr eaLnBrk="1" hangingPunct="1">
              <a:lnSpc>
                <a:spcPct val="90000"/>
              </a:lnSpc>
              <a:defRPr/>
            </a:pPr>
            <a:r>
              <a:rPr lang="en-US" sz="2800" dirty="0" smtClean="0"/>
              <a:t>Respect limitations: foster realistic hope</a:t>
            </a:r>
          </a:p>
          <a:p>
            <a:pPr eaLnBrk="1" hangingPunct="1">
              <a:lnSpc>
                <a:spcPct val="90000"/>
              </a:lnSpc>
              <a:buFont typeface="Wingdings 2" panose="05020102010507070707" pitchFamily="18" charset="2"/>
              <a:buNone/>
              <a:defRPr/>
            </a:pPr>
            <a:r>
              <a:rPr lang="en-US" b="1" u="sng" dirty="0" smtClean="0">
                <a:solidFill>
                  <a:schemeClr val="accent1">
                    <a:lumMod val="40000"/>
                    <a:lumOff val="60000"/>
                  </a:schemeClr>
                </a:solidFill>
              </a:rPr>
              <a:t>Taken from</a:t>
            </a:r>
            <a:r>
              <a:rPr lang="en-US" b="1" dirty="0" smtClean="0">
                <a:solidFill>
                  <a:schemeClr val="accent1">
                    <a:lumMod val="40000"/>
                    <a:lumOff val="60000"/>
                  </a:schemeClr>
                </a:solidFill>
              </a:rPr>
              <a:t>: Fowler, D. (2004)   San Jose Presentation</a:t>
            </a:r>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t>Specific Treatment  Approach</a:t>
            </a:r>
            <a:endParaRPr lang="en-US" dirty="0"/>
          </a:p>
        </p:txBody>
      </p:sp>
      <p:sp>
        <p:nvSpPr>
          <p:cNvPr id="28675" name="Content Placeholder 2"/>
          <p:cNvSpPr>
            <a:spLocks noGrp="1"/>
          </p:cNvSpPr>
          <p:nvPr>
            <p:ph idx="1"/>
          </p:nvPr>
        </p:nvSpPr>
        <p:spPr/>
        <p:txBody>
          <a:bodyPr>
            <a:noAutofit/>
          </a:bodyPr>
          <a:lstStyle/>
          <a:p>
            <a:pPr eaLnBrk="1" hangingPunct="1"/>
            <a:r>
              <a:rPr lang="en-US" sz="2400" dirty="0" smtClean="0"/>
              <a:t>“Gentle engagement”- start where the person is in terms of their understanding of the illness- avoid jargon</a:t>
            </a:r>
          </a:p>
          <a:p>
            <a:pPr eaLnBrk="1" hangingPunct="1"/>
            <a:r>
              <a:rPr lang="en-US" sz="2400" dirty="0" smtClean="0"/>
              <a:t>Normalizing  (but </a:t>
            </a:r>
            <a:r>
              <a:rPr lang="en-US" sz="2400" u="sng" dirty="0" smtClean="0"/>
              <a:t>not</a:t>
            </a:r>
            <a:r>
              <a:rPr lang="en-US" sz="2400" dirty="0" smtClean="0"/>
              <a:t> minimizing distress, symptoms)and educating</a:t>
            </a:r>
          </a:p>
          <a:p>
            <a:pPr eaLnBrk="1" hangingPunct="1"/>
            <a:r>
              <a:rPr lang="en-US" sz="2400" dirty="0" err="1" smtClean="0"/>
              <a:t>Destigmatizing</a:t>
            </a:r>
            <a:r>
              <a:rPr lang="en-US" sz="2400" dirty="0" smtClean="0"/>
              <a:t> illness and instilling hope</a:t>
            </a:r>
          </a:p>
          <a:p>
            <a:pPr eaLnBrk="1" hangingPunct="1"/>
            <a:r>
              <a:rPr lang="en-US" sz="2400" dirty="0" smtClean="0"/>
              <a:t>Start out with ‘guided discovery ‘ - a low key conversational exploration of the distressing problems</a:t>
            </a:r>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t>Setting goals for treatment</a:t>
            </a:r>
          </a:p>
        </p:txBody>
      </p:sp>
      <p:sp>
        <p:nvSpPr>
          <p:cNvPr id="27651" name="Rectangle 3"/>
          <p:cNvSpPr>
            <a:spLocks noGrp="1" noChangeArrowheads="1"/>
          </p:cNvSpPr>
          <p:nvPr>
            <p:ph idx="1"/>
          </p:nvPr>
        </p:nvSpPr>
        <p:spPr/>
        <p:txBody>
          <a:bodyPr>
            <a:normAutofit fontScale="85000" lnSpcReduction="10000"/>
          </a:bodyPr>
          <a:lstStyle/>
          <a:p>
            <a:pPr eaLnBrk="1" hangingPunct="1">
              <a:defRPr/>
            </a:pPr>
            <a:r>
              <a:rPr lang="en-US" sz="2800" dirty="0" smtClean="0"/>
              <a:t>Client centered</a:t>
            </a:r>
          </a:p>
          <a:p>
            <a:pPr eaLnBrk="1" hangingPunct="1">
              <a:defRPr/>
            </a:pPr>
            <a:r>
              <a:rPr lang="en-US" sz="2800" dirty="0" smtClean="0"/>
              <a:t>Reducing distress and disability is a key goal</a:t>
            </a:r>
          </a:p>
          <a:p>
            <a:pPr eaLnBrk="1" hangingPunct="1">
              <a:defRPr/>
            </a:pPr>
            <a:r>
              <a:rPr lang="en-US" sz="2800" dirty="0" smtClean="0"/>
              <a:t>Target area(s) of functioning affected by symptoms (voices, delusions, negative symptoms)</a:t>
            </a:r>
          </a:p>
          <a:p>
            <a:pPr eaLnBrk="1" hangingPunct="1">
              <a:defRPr/>
            </a:pPr>
            <a:r>
              <a:rPr lang="en-US" sz="2800" dirty="0" smtClean="0"/>
              <a:t>Start with small, manageable goals</a:t>
            </a:r>
          </a:p>
          <a:p>
            <a:pPr eaLnBrk="1" hangingPunct="1">
              <a:defRPr/>
            </a:pPr>
            <a:r>
              <a:rPr lang="en-US" sz="2800" dirty="0" smtClean="0"/>
              <a:t>Encourage willingness and commitment</a:t>
            </a:r>
          </a:p>
          <a:p>
            <a:pPr lvl="1" eaLnBrk="1" hangingPunct="1">
              <a:defRPr/>
            </a:pPr>
            <a:r>
              <a:rPr lang="en-US" sz="2800" u="sng" dirty="0" smtClean="0">
                <a:solidFill>
                  <a:schemeClr val="accent1">
                    <a:lumMod val="40000"/>
                    <a:lumOff val="60000"/>
                  </a:schemeClr>
                </a:solidFill>
              </a:rPr>
              <a:t>Taken from</a:t>
            </a:r>
            <a:r>
              <a:rPr lang="en-US" sz="2800" dirty="0" smtClean="0">
                <a:solidFill>
                  <a:schemeClr val="accent1">
                    <a:lumMod val="40000"/>
                    <a:lumOff val="60000"/>
                  </a:schemeClr>
                </a:solidFill>
              </a:rPr>
              <a:t>: Fowler, D  San Jose </a:t>
            </a:r>
            <a:r>
              <a:rPr lang="en-US" sz="2800" dirty="0" err="1" smtClean="0">
                <a:solidFill>
                  <a:schemeClr val="accent1">
                    <a:lumMod val="40000"/>
                    <a:lumOff val="60000"/>
                  </a:schemeClr>
                </a:solidFill>
              </a:rPr>
              <a:t>Presentathion</a:t>
            </a:r>
            <a:endParaRPr lang="en-US" sz="2800" dirty="0" smtClean="0">
              <a:solidFill>
                <a:schemeClr val="accent1">
                  <a:lumMod val="40000"/>
                  <a:lumOff val="60000"/>
                </a:schemeClr>
              </a:solidFill>
            </a:endParaRPr>
          </a:p>
          <a:p>
            <a:pPr lvl="1" eaLnBrk="1" hangingPunct="1">
              <a:defRPr/>
            </a:pPr>
            <a:endParaRPr lang="en-US" b="1" dirty="0" smtClean="0"/>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stages of treatment</a:t>
            </a:r>
            <a:endParaRPr lang="en-US" dirty="0"/>
          </a:p>
        </p:txBody>
      </p:sp>
      <p:sp>
        <p:nvSpPr>
          <p:cNvPr id="3" name="Content Placeholder 2"/>
          <p:cNvSpPr>
            <a:spLocks noGrp="1"/>
          </p:cNvSpPr>
          <p:nvPr>
            <p:ph idx="1"/>
          </p:nvPr>
        </p:nvSpPr>
        <p:spPr>
          <a:xfrm>
            <a:off x="656572" y="1371601"/>
            <a:ext cx="7344428" cy="5486400"/>
          </a:xfrm>
        </p:spPr>
        <p:txBody>
          <a:bodyPr>
            <a:noAutofit/>
          </a:bodyPr>
          <a:lstStyle/>
          <a:p>
            <a:pPr marL="571500" indent="-571500">
              <a:buFont typeface="+mj-lt"/>
              <a:buAutoNum type="romanUcPeriod"/>
            </a:pPr>
            <a:r>
              <a:rPr lang="en-US" sz="2800" dirty="0" smtClean="0"/>
              <a:t>Engaging, developing an alliance</a:t>
            </a:r>
          </a:p>
          <a:p>
            <a:pPr marL="571500" indent="-571500">
              <a:buFont typeface="+mj-lt"/>
              <a:buAutoNum type="romanUcPeriod"/>
            </a:pPr>
            <a:r>
              <a:rPr lang="en-US" sz="2800" dirty="0" smtClean="0"/>
              <a:t>Normalizing, </a:t>
            </a:r>
            <a:r>
              <a:rPr lang="en-US" sz="2800" dirty="0" err="1" smtClean="0"/>
              <a:t>remoralizing</a:t>
            </a:r>
            <a:r>
              <a:rPr lang="en-US" sz="2800" dirty="0" smtClean="0"/>
              <a:t>, </a:t>
            </a:r>
            <a:r>
              <a:rPr lang="en-US" sz="2800" dirty="0" err="1" smtClean="0"/>
              <a:t>destigmatizing</a:t>
            </a:r>
            <a:endParaRPr lang="en-US" sz="2800" dirty="0"/>
          </a:p>
          <a:p>
            <a:pPr marL="571500" indent="-571500">
              <a:buFont typeface="+mj-lt"/>
              <a:buAutoNum type="romanUcPeriod"/>
            </a:pPr>
            <a:r>
              <a:rPr lang="en-US" sz="2800" dirty="0" smtClean="0"/>
              <a:t>Developing a collaborative understanding-explaining problems in a more helpful way</a:t>
            </a:r>
          </a:p>
          <a:p>
            <a:pPr marL="571500" indent="-571500">
              <a:buFont typeface="+mj-lt"/>
              <a:buAutoNum type="romanUcPeriod"/>
            </a:pPr>
            <a:r>
              <a:rPr lang="en-US" sz="2800" dirty="0" smtClean="0"/>
              <a:t>Helping with distressing and disabling </a:t>
            </a:r>
            <a:r>
              <a:rPr lang="en-US" sz="2800" b="1" i="1" u="sng" dirty="0" smtClean="0"/>
              <a:t>behavior</a:t>
            </a:r>
            <a:r>
              <a:rPr lang="en-US" sz="2800" dirty="0" smtClean="0"/>
              <a:t> using the ABC model</a:t>
            </a:r>
          </a:p>
          <a:p>
            <a:pPr marL="571500" indent="-571500">
              <a:buFont typeface="+mj-lt"/>
              <a:buAutoNum type="romanUcPeriod"/>
            </a:pPr>
            <a:r>
              <a:rPr lang="en-US" sz="2800" dirty="0" smtClean="0"/>
              <a:t>Help with distressing </a:t>
            </a:r>
            <a:r>
              <a:rPr lang="en-US" sz="2800" b="1" i="1" u="sng" dirty="0" smtClean="0"/>
              <a:t>beliefs</a:t>
            </a:r>
            <a:r>
              <a:rPr lang="en-US" sz="2800" dirty="0" smtClean="0"/>
              <a:t>, meanings of the symptoms </a:t>
            </a:r>
            <a:r>
              <a:rPr lang="en-US" sz="2400" dirty="0" smtClean="0"/>
              <a:t>(hallucinations, delusions)</a:t>
            </a:r>
            <a:endParaRPr lang="en-US" sz="2800" dirty="0"/>
          </a:p>
        </p:txBody>
      </p:sp>
      <p:sp>
        <p:nvSpPr>
          <p:cNvPr id="4" name="Footer Placeholder 3"/>
          <p:cNvSpPr>
            <a:spLocks noGrp="1"/>
          </p:cNvSpPr>
          <p:nvPr>
            <p:ph type="ftr" sz="quarter" idx="11"/>
          </p:nvPr>
        </p:nvSpPr>
        <p:spPr/>
        <p:txBody>
          <a:bodyPr/>
          <a:lstStyle/>
          <a:p>
            <a:pPr>
              <a:defRPr/>
            </a:pPr>
            <a:r>
              <a:rPr lang="en-US" dirty="0" smtClean="0"/>
              <a:t>(c) Robert Reiser, 2013, All Rights Reserved</a:t>
            </a:r>
            <a:endParaRPr lang="en-US" dirty="0"/>
          </a:p>
        </p:txBody>
      </p:sp>
    </p:spTree>
    <p:extLst>
      <p:ext uri="{BB962C8B-B14F-4D97-AF65-F5344CB8AC3E}">
        <p14:creationId xmlns:p14="http://schemas.microsoft.com/office/powerpoint/2010/main" val="1762518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381000"/>
            <a:ext cx="7793038" cy="769938"/>
          </a:xfrm>
        </p:spPr>
        <p:txBody>
          <a:bodyPr/>
          <a:lstStyle/>
          <a:p>
            <a:pPr eaLnBrk="1" hangingPunct="1">
              <a:defRPr/>
            </a:pPr>
            <a:r>
              <a:rPr lang="en-US" sz="4000" dirty="0" smtClean="0"/>
              <a:t>“</a:t>
            </a:r>
            <a:r>
              <a:rPr lang="en-US" sz="4000" dirty="0" err="1" smtClean="0"/>
              <a:t>Columbo</a:t>
            </a:r>
            <a:r>
              <a:rPr lang="en-US" sz="4000" dirty="0" smtClean="0"/>
              <a:t>” Style</a:t>
            </a:r>
          </a:p>
        </p:txBody>
      </p:sp>
      <p:sp>
        <p:nvSpPr>
          <p:cNvPr id="31747" name="Rectangle 3"/>
          <p:cNvSpPr>
            <a:spLocks noGrp="1" noChangeArrowheads="1"/>
          </p:cNvSpPr>
          <p:nvPr>
            <p:ph idx="1"/>
          </p:nvPr>
        </p:nvSpPr>
        <p:spPr>
          <a:xfrm>
            <a:off x="533400" y="2017713"/>
            <a:ext cx="8421688" cy="4114800"/>
          </a:xfrm>
        </p:spPr>
        <p:txBody>
          <a:bodyPr>
            <a:noAutofit/>
          </a:bodyPr>
          <a:lstStyle/>
          <a:p>
            <a:pPr eaLnBrk="1" hangingPunct="1">
              <a:spcAft>
                <a:spcPct val="90000"/>
              </a:spcAft>
            </a:pPr>
            <a:r>
              <a:rPr lang="en-US" sz="2800" dirty="0" smtClean="0"/>
              <a:t>Therapist is careful not to make confrontational statements, does not want to contradict the client (avoid confrontation!)</a:t>
            </a:r>
          </a:p>
          <a:p>
            <a:pPr eaLnBrk="1" hangingPunct="1">
              <a:spcAft>
                <a:spcPct val="90000"/>
              </a:spcAft>
            </a:pPr>
            <a:r>
              <a:rPr lang="en-US" sz="2800" dirty="0" smtClean="0"/>
              <a:t>Therapist might appear confused or slow-witted, apologizing for not understanding</a:t>
            </a:r>
          </a:p>
          <a:p>
            <a:pPr eaLnBrk="1" hangingPunct="1">
              <a:spcAft>
                <a:spcPct val="90000"/>
              </a:spcAft>
            </a:pPr>
            <a:r>
              <a:rPr lang="en-US" sz="2800" dirty="0" smtClean="0"/>
              <a:t>Therapist should then follow client explanations w/questions for clarification &amp; details </a:t>
            </a:r>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7667962" cy="5486400"/>
          </a:xfrm>
        </p:spPr>
        <p:txBody>
          <a:bodyPr/>
          <a:lstStyle/>
          <a:p>
            <a:pPr algn="ctr"/>
            <a:r>
              <a:rPr lang="en-US" sz="6600" dirty="0" smtClean="0"/>
              <a:t> </a:t>
            </a:r>
            <a:r>
              <a:rPr lang="en-US" sz="6600" u="sng" dirty="0" smtClean="0"/>
              <a:t>Example of CBT</a:t>
            </a:r>
            <a:r>
              <a:rPr lang="en-US" sz="6600" dirty="0" smtClean="0"/>
              <a:t>:</a:t>
            </a:r>
            <a:br>
              <a:rPr lang="en-US" sz="6600" dirty="0" smtClean="0"/>
            </a:br>
            <a:r>
              <a:rPr lang="en-US" sz="6600" dirty="0" smtClean="0"/>
              <a:t/>
            </a:r>
            <a:br>
              <a:rPr lang="en-US" sz="6600" dirty="0" smtClean="0"/>
            </a:br>
            <a:r>
              <a:rPr lang="en-US" sz="5400" dirty="0" smtClean="0"/>
              <a:t>Normalizing, </a:t>
            </a:r>
            <a:r>
              <a:rPr lang="en-US" sz="5400" dirty="0" err="1" smtClean="0"/>
              <a:t>destigmatizing</a:t>
            </a:r>
            <a:endParaRPr lang="en-US" sz="5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99761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tx2">
                    <a:tint val="100000"/>
                    <a:satMod val="250000"/>
                  </a:schemeClr>
                </a:solidFill>
              </a:rPr>
              <a:t>What is “evidence-based treatment”?</a:t>
            </a:r>
            <a:r>
              <a:rPr lang="en-US" sz="3200" dirty="0" smtClean="0">
                <a:solidFill>
                  <a:schemeClr val="tx2">
                    <a:tint val="100000"/>
                    <a:satMod val="250000"/>
                  </a:schemeClr>
                </a:solidFill>
              </a:rPr>
              <a:t> </a:t>
            </a:r>
            <a:br>
              <a:rPr lang="en-US" sz="3200" dirty="0" smtClean="0">
                <a:solidFill>
                  <a:schemeClr val="tx2">
                    <a:tint val="100000"/>
                    <a:satMod val="250000"/>
                  </a:schemeClr>
                </a:solidFill>
              </a:rPr>
            </a:br>
            <a:endParaRPr lang="en-US" sz="3600" dirty="0" smtClean="0">
              <a:solidFill>
                <a:schemeClr val="tx2">
                  <a:tint val="100000"/>
                  <a:satMod val="250000"/>
                </a:schemeClr>
              </a:solidFill>
            </a:endParaRPr>
          </a:p>
        </p:txBody>
      </p:sp>
      <p:sp>
        <p:nvSpPr>
          <p:cNvPr id="5125" name="Rectangle 3"/>
          <p:cNvSpPr>
            <a:spLocks noGrp="1" noChangeArrowheads="1"/>
          </p:cNvSpPr>
          <p:nvPr>
            <p:ph type="body" idx="1"/>
          </p:nvPr>
        </p:nvSpPr>
        <p:spPr>
          <a:xfrm>
            <a:off x="827700" y="1600201"/>
            <a:ext cx="6711654" cy="4648206"/>
          </a:xfrm>
        </p:spPr>
        <p:txBody>
          <a:bodyPr>
            <a:normAutofit/>
          </a:bodyPr>
          <a:lstStyle/>
          <a:p>
            <a:pPr eaLnBrk="1" hangingPunct="1"/>
            <a:r>
              <a:rPr lang="en-US" sz="2400" dirty="0" smtClean="0"/>
              <a:t>“Evidence-based treatments” (EBTs) or “empirically-supported treatments” are treatments that have been determined to be effective based on research and a “gold standard” of science.  </a:t>
            </a:r>
          </a:p>
          <a:p>
            <a:pPr eaLnBrk="1" hangingPunct="1"/>
            <a:endParaRPr lang="en-US" sz="2400" dirty="0" smtClean="0"/>
          </a:p>
          <a:p>
            <a:pPr eaLnBrk="1" hangingPunct="1"/>
            <a:r>
              <a:rPr lang="en-US" sz="2400" dirty="0" smtClean="0"/>
              <a:t>Evidence based practice is defined by the Institute of Medicine:  “the integration of best-researched evidence and clinical expertise with </a:t>
            </a:r>
            <a:r>
              <a:rPr lang="en-US" sz="2400" u="sng" dirty="0" smtClean="0"/>
              <a:t>patient</a:t>
            </a:r>
            <a:r>
              <a:rPr lang="en-US" sz="2400" dirty="0" smtClean="0"/>
              <a:t> </a:t>
            </a:r>
            <a:r>
              <a:rPr lang="en-US" sz="2400" u="sng" dirty="0" smtClean="0"/>
              <a:t>values</a:t>
            </a:r>
            <a:r>
              <a:rPr lang="en-US" sz="2400" dirty="0" smtClean="0"/>
              <a:t>” [Institute of Medicine]</a:t>
            </a:r>
            <a:endParaRPr lang="en-US" sz="2400" b="1" dirty="0" smtClean="0">
              <a:latin typeface="Arial" panose="020B0604020202020204" pitchFamily="34" charset="0"/>
            </a:endParaRPr>
          </a:p>
          <a:p>
            <a:pPr lvl="1" eaLnBrk="1" hangingPunct="1"/>
            <a:endParaRPr lang="en-US" sz="1600" dirty="0" smtClean="0">
              <a:latin typeface="Arial" panose="020B0604020202020204" pitchFamily="34" charset="0"/>
            </a:endParaRPr>
          </a:p>
          <a:p>
            <a:pPr lvl="1" eaLnBrk="1" hangingPunct="1">
              <a:buFont typeface="Symbol" panose="05050102010706020507" pitchFamily="18" charset="2"/>
              <a:buNone/>
            </a:pPr>
            <a:endParaRPr lang="en-US" sz="1600" dirty="0" smtClean="0">
              <a:latin typeface="Arial" panose="020B0604020202020204" pitchFamily="34" charset="0"/>
            </a:endParaRPr>
          </a:p>
          <a:p>
            <a:pPr lvl="1" eaLnBrk="1" hangingPunct="1">
              <a:buFont typeface="Symbol" panose="05050102010706020507" pitchFamily="18" charset="2"/>
              <a:buNone/>
            </a:pPr>
            <a:endParaRPr lang="en-US" sz="1600" dirty="0" smtClean="0">
              <a:latin typeface="Arial" panose="020B0604020202020204" pitchFamily="34" charset="0"/>
            </a:endParaRPr>
          </a:p>
          <a:p>
            <a:pPr lvl="1" eaLnBrk="1" hangingPunct="1">
              <a:buFont typeface="Symbol" panose="05050102010706020507" pitchFamily="18" charset="2"/>
              <a:buNone/>
            </a:pPr>
            <a:endParaRPr lang="en-US" sz="1600" dirty="0" smtClean="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dirty="0"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Exercise</a:t>
            </a:r>
            <a:r>
              <a:rPr lang="en-US" sz="3200" dirty="0" smtClean="0"/>
              <a:t>: Try to find an explanation for this problem that is normalizing</a:t>
            </a:r>
            <a:endParaRPr lang="en-US" sz="3200" dirty="0"/>
          </a:p>
        </p:txBody>
      </p:sp>
      <p:sp>
        <p:nvSpPr>
          <p:cNvPr id="3" name="Content Placeholder 2"/>
          <p:cNvSpPr>
            <a:spLocks noGrp="1"/>
          </p:cNvSpPr>
          <p:nvPr>
            <p:ph idx="1"/>
          </p:nvPr>
        </p:nvSpPr>
        <p:spPr/>
        <p:txBody>
          <a:bodyPr/>
          <a:lstStyle/>
          <a:p>
            <a:r>
              <a:rPr lang="en-US" dirty="0" smtClean="0"/>
              <a:t>A 16 year old high school junior is afraid to go to school because she is afraid that other people are talking about her. Sometimes she sees other groups of friends laughing and she thinks they might be laughing at her. She feels very anxious and embarrassed.</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272444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Using the Vulnerability-Stress Model</a:t>
            </a:r>
            <a:endParaRPr lang="en-US" dirty="0"/>
          </a:p>
        </p:txBody>
      </p:sp>
      <p:sp>
        <p:nvSpPr>
          <p:cNvPr id="24579" name="Content Placeholder 2"/>
          <p:cNvSpPr>
            <a:spLocks noGrp="1"/>
          </p:cNvSpPr>
          <p:nvPr>
            <p:ph idx="1"/>
          </p:nvPr>
        </p:nvSpPr>
        <p:spPr/>
        <p:txBody>
          <a:bodyPr>
            <a:noAutofit/>
          </a:bodyPr>
          <a:lstStyle/>
          <a:p>
            <a:pPr eaLnBrk="1" hangingPunct="1"/>
            <a:r>
              <a:rPr lang="en-US" sz="2800" dirty="0" smtClean="0"/>
              <a:t>Illness is produced by a combination of environmental stressors and problematic responses (distress) and innate vulnerability conferred by biology, genes, etc.</a:t>
            </a:r>
          </a:p>
          <a:p>
            <a:pPr eaLnBrk="1" hangingPunct="1"/>
            <a:r>
              <a:rPr lang="en-US" sz="2800" u="sng" dirty="0" smtClean="0"/>
              <a:t>The message is</a:t>
            </a:r>
            <a:r>
              <a:rPr lang="en-US" sz="2800" dirty="0" smtClean="0"/>
              <a:t>: ‘We can work on things that are bothering you in a helpful way to reduce distress and disability associated with distress or poor coping skills</a:t>
            </a:r>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smtClean="0"/>
              <a:t>Vulnerability-stress model </a:t>
            </a:r>
            <a:r>
              <a:rPr lang="en-GB" sz="3100" dirty="0" smtClean="0"/>
              <a:t>(</a:t>
            </a:r>
            <a:r>
              <a:rPr lang="en-GB" sz="3100" dirty="0" err="1" smtClean="0"/>
              <a:t>Kingdon</a:t>
            </a:r>
            <a:r>
              <a:rPr lang="en-GB" sz="3100" dirty="0" smtClean="0"/>
              <a:t>, D., San Jose Presentation, 2004)</a:t>
            </a:r>
            <a:endParaRPr lang="en-GB" dirty="0" smtClean="0"/>
          </a:p>
        </p:txBody>
      </p:sp>
      <p:sp>
        <p:nvSpPr>
          <p:cNvPr id="25603" name="Rectangle 3"/>
          <p:cNvSpPr>
            <a:spLocks noChangeArrowheads="1"/>
          </p:cNvSpPr>
          <p:nvPr/>
        </p:nvSpPr>
        <p:spPr bwMode="auto">
          <a:xfrm>
            <a:off x="1371600" y="1905000"/>
            <a:ext cx="6629400" cy="3581400"/>
          </a:xfrm>
          <a:prstGeom prst="rect">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400">
              <a:latin typeface="Times New Roman" panose="02020603050405020304" pitchFamily="18" charset="0"/>
            </a:endParaRPr>
          </a:p>
        </p:txBody>
      </p:sp>
      <p:sp>
        <p:nvSpPr>
          <p:cNvPr id="25604" name="Line 4"/>
          <p:cNvSpPr>
            <a:spLocks noChangeShapeType="1"/>
          </p:cNvSpPr>
          <p:nvPr/>
        </p:nvSpPr>
        <p:spPr bwMode="auto">
          <a:xfrm>
            <a:off x="1371600" y="1905000"/>
            <a:ext cx="662940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5" name="Text Box 5"/>
          <p:cNvSpPr txBox="1">
            <a:spLocks noChangeArrowheads="1"/>
          </p:cNvSpPr>
          <p:nvPr/>
        </p:nvSpPr>
        <p:spPr bwMode="auto">
          <a:xfrm>
            <a:off x="6096000" y="2057400"/>
            <a:ext cx="17414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4800" b="1">
                <a:latin typeface="Times New Roman" panose="02020603050405020304" pitchFamily="18" charset="0"/>
              </a:rPr>
              <a:t>ILL</a:t>
            </a:r>
          </a:p>
        </p:txBody>
      </p:sp>
      <p:sp>
        <p:nvSpPr>
          <p:cNvPr id="25606" name="Text Box 6"/>
          <p:cNvSpPr txBox="1">
            <a:spLocks noChangeArrowheads="1"/>
          </p:cNvSpPr>
          <p:nvPr/>
        </p:nvSpPr>
        <p:spPr bwMode="auto">
          <a:xfrm>
            <a:off x="1371600" y="4343400"/>
            <a:ext cx="20129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4800" b="1">
                <a:latin typeface="Times New Roman" panose="02020603050405020304" pitchFamily="18" charset="0"/>
              </a:rPr>
              <a:t>WELL</a:t>
            </a:r>
            <a:endParaRPr lang="en-GB" sz="3200" b="1">
              <a:latin typeface="Times New Roman" panose="02020603050405020304" pitchFamily="18" charset="0"/>
            </a:endParaRPr>
          </a:p>
        </p:txBody>
      </p:sp>
      <p:sp>
        <p:nvSpPr>
          <p:cNvPr id="25607" name="Text Box 7"/>
          <p:cNvSpPr txBox="1">
            <a:spLocks noChangeArrowheads="1"/>
          </p:cNvSpPr>
          <p:nvPr/>
        </p:nvSpPr>
        <p:spPr bwMode="auto">
          <a:xfrm>
            <a:off x="2041525" y="5562600"/>
            <a:ext cx="3978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3600" b="1">
                <a:latin typeface="Times New Roman" panose="02020603050405020304" pitchFamily="18" charset="0"/>
              </a:rPr>
              <a:t>Vulnerability</a:t>
            </a:r>
            <a:r>
              <a:rPr lang="en-GB" sz="3200" b="1">
                <a:latin typeface="Times New Roman" panose="02020603050405020304" pitchFamily="18" charset="0"/>
              </a:rPr>
              <a:t> </a:t>
            </a:r>
          </a:p>
        </p:txBody>
      </p:sp>
      <p:sp>
        <p:nvSpPr>
          <p:cNvPr id="25608" name="AutoShape 8"/>
          <p:cNvSpPr>
            <a:spLocks noChangeArrowheads="1"/>
          </p:cNvSpPr>
          <p:nvPr/>
        </p:nvSpPr>
        <p:spPr bwMode="auto">
          <a:xfrm>
            <a:off x="4876800" y="5791200"/>
            <a:ext cx="2895600" cy="257175"/>
          </a:xfrm>
          <a:prstGeom prst="rightArrow">
            <a:avLst>
              <a:gd name="adj1" fmla="val 50000"/>
              <a:gd name="adj2" fmla="val 28148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Book Antiqua" panose="02040602050305030304" pitchFamily="18" charset="0"/>
            </a:endParaRPr>
          </a:p>
        </p:txBody>
      </p:sp>
      <p:sp>
        <p:nvSpPr>
          <p:cNvPr id="25609" name="Text Box 9"/>
          <p:cNvSpPr txBox="1">
            <a:spLocks noChangeArrowheads="1"/>
          </p:cNvSpPr>
          <p:nvPr/>
        </p:nvSpPr>
        <p:spPr bwMode="auto">
          <a:xfrm>
            <a:off x="685800" y="3352800"/>
            <a:ext cx="45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75000"/>
              </a:lnSpc>
            </a:pPr>
            <a:r>
              <a:rPr lang="en-GB" sz="3200" b="1">
                <a:latin typeface="Times New Roman" panose="02020603050405020304" pitchFamily="18" charset="0"/>
              </a:rPr>
              <a:t>S</a:t>
            </a:r>
          </a:p>
          <a:p>
            <a:pPr eaLnBrk="1" hangingPunct="1">
              <a:lnSpc>
                <a:spcPct val="75000"/>
              </a:lnSpc>
            </a:pPr>
            <a:r>
              <a:rPr lang="en-GB" sz="3200" b="1">
                <a:latin typeface="Times New Roman" panose="02020603050405020304" pitchFamily="18" charset="0"/>
              </a:rPr>
              <a:t>t</a:t>
            </a:r>
          </a:p>
          <a:p>
            <a:pPr eaLnBrk="1" hangingPunct="1">
              <a:lnSpc>
                <a:spcPct val="75000"/>
              </a:lnSpc>
            </a:pPr>
            <a:r>
              <a:rPr lang="en-GB" sz="3200" b="1">
                <a:latin typeface="Times New Roman" panose="02020603050405020304" pitchFamily="18" charset="0"/>
              </a:rPr>
              <a:t>r</a:t>
            </a:r>
          </a:p>
          <a:p>
            <a:pPr eaLnBrk="1" hangingPunct="1">
              <a:lnSpc>
                <a:spcPct val="75000"/>
              </a:lnSpc>
            </a:pPr>
            <a:r>
              <a:rPr lang="en-GB" sz="3200" b="1">
                <a:latin typeface="Times New Roman" panose="02020603050405020304" pitchFamily="18" charset="0"/>
              </a:rPr>
              <a:t>e</a:t>
            </a:r>
          </a:p>
          <a:p>
            <a:pPr eaLnBrk="1" hangingPunct="1">
              <a:lnSpc>
                <a:spcPct val="75000"/>
              </a:lnSpc>
            </a:pPr>
            <a:r>
              <a:rPr lang="en-GB" sz="3200" b="1">
                <a:latin typeface="Times New Roman" panose="02020603050405020304" pitchFamily="18" charset="0"/>
              </a:rPr>
              <a:t>s</a:t>
            </a:r>
          </a:p>
          <a:p>
            <a:pPr eaLnBrk="1" hangingPunct="1">
              <a:lnSpc>
                <a:spcPct val="75000"/>
              </a:lnSpc>
            </a:pPr>
            <a:r>
              <a:rPr lang="en-GB" sz="3200" b="1">
                <a:latin typeface="Times New Roman" panose="02020603050405020304" pitchFamily="18" charset="0"/>
              </a:rPr>
              <a:t>s</a:t>
            </a:r>
            <a:endParaRPr lang="en-GB" sz="2400">
              <a:latin typeface="Times New Roman" panose="02020603050405020304" pitchFamily="18" charset="0"/>
            </a:endParaRPr>
          </a:p>
        </p:txBody>
      </p:sp>
      <p:sp>
        <p:nvSpPr>
          <p:cNvPr id="25610" name="AutoShape 10"/>
          <p:cNvSpPr>
            <a:spLocks noChangeArrowheads="1"/>
          </p:cNvSpPr>
          <p:nvPr/>
        </p:nvSpPr>
        <p:spPr bwMode="auto">
          <a:xfrm>
            <a:off x="762000" y="1752600"/>
            <a:ext cx="228600" cy="1447800"/>
          </a:xfrm>
          <a:prstGeom prst="upArrow">
            <a:avLst>
              <a:gd name="adj1" fmla="val 50000"/>
              <a:gd name="adj2" fmla="val 158333"/>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Book Antiqua" panose="02040602050305030304" pitchFamily="18" charset="0"/>
            </a:endParaRPr>
          </a:p>
        </p:txBody>
      </p:sp>
      <p:sp>
        <p:nvSpPr>
          <p:cNvPr id="25611" name="AutoShape 11"/>
          <p:cNvSpPr>
            <a:spLocks noChangeArrowheads="1"/>
          </p:cNvSpPr>
          <p:nvPr/>
        </p:nvSpPr>
        <p:spPr bwMode="auto">
          <a:xfrm>
            <a:off x="3200400" y="2209800"/>
            <a:ext cx="609600" cy="2590800"/>
          </a:xfrm>
          <a:prstGeom prst="upArrow">
            <a:avLst>
              <a:gd name="adj1" fmla="val 50000"/>
              <a:gd name="adj2" fmla="val 106250"/>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Book Antiqua" panose="02040602050305030304" pitchFamily="18" charset="0"/>
            </a:endParaRPr>
          </a:p>
        </p:txBody>
      </p:sp>
      <p:sp>
        <p:nvSpPr>
          <p:cNvPr id="25612" name="AutoShape 12"/>
          <p:cNvSpPr>
            <a:spLocks noChangeArrowheads="1"/>
          </p:cNvSpPr>
          <p:nvPr/>
        </p:nvSpPr>
        <p:spPr bwMode="auto">
          <a:xfrm>
            <a:off x="4953000" y="2743200"/>
            <a:ext cx="457200" cy="2514600"/>
          </a:xfrm>
          <a:prstGeom prst="downArrow">
            <a:avLst>
              <a:gd name="adj1" fmla="val 50000"/>
              <a:gd name="adj2" fmla="val 137500"/>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2400">
              <a:latin typeface="Times New Roman" panose="02020603050405020304" pitchFamily="18" charset="0"/>
            </a:endParaRPr>
          </a:p>
        </p:txBody>
      </p:sp>
      <p:sp>
        <p:nvSpPr>
          <p:cNvPr id="25613" name="Text Box 13"/>
          <p:cNvSpPr txBox="1">
            <a:spLocks noChangeArrowheads="1"/>
          </p:cNvSpPr>
          <p:nvPr/>
        </p:nvSpPr>
        <p:spPr bwMode="auto">
          <a:xfrm>
            <a:off x="4114800" y="2895600"/>
            <a:ext cx="274478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2800" b="1">
                <a:latin typeface="Times New Roman" panose="02020603050405020304" pitchFamily="18" charset="0"/>
              </a:rPr>
              <a:t>Decompensate - </a:t>
            </a:r>
          </a:p>
          <a:p>
            <a:pPr eaLnBrk="1" hangingPunct="1"/>
            <a:r>
              <a:rPr lang="en-GB" sz="2800" b="1">
                <a:latin typeface="Times New Roman" panose="02020603050405020304" pitchFamily="18" charset="0"/>
              </a:rPr>
              <a:t>family attitudes, </a:t>
            </a:r>
          </a:p>
          <a:p>
            <a:pPr eaLnBrk="1" hangingPunct="1"/>
            <a:r>
              <a:rPr lang="en-GB" sz="2800" b="1">
                <a:latin typeface="Times New Roman" panose="02020603050405020304" pitchFamily="18" charset="0"/>
              </a:rPr>
              <a:t>self-esteem</a:t>
            </a:r>
          </a:p>
          <a:p>
            <a:pPr eaLnBrk="1" hangingPunct="1"/>
            <a:r>
              <a:rPr lang="en-GB" sz="2800" b="1">
                <a:latin typeface="Times New Roman" panose="02020603050405020304" pitchFamily="18" charset="0"/>
              </a:rPr>
              <a:t>loss of job, home, friends</a:t>
            </a:r>
            <a:endParaRPr lang="en-GB" sz="24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7667962" cy="5486400"/>
          </a:xfrm>
        </p:spPr>
        <p:txBody>
          <a:bodyPr/>
          <a:lstStyle/>
          <a:p>
            <a:pPr algn="ctr"/>
            <a:r>
              <a:rPr lang="en-US" sz="6600" dirty="0" smtClean="0"/>
              <a:t> </a:t>
            </a:r>
            <a:r>
              <a:rPr lang="en-US" sz="6600" u="sng" dirty="0" smtClean="0"/>
              <a:t>Example of CBT</a:t>
            </a:r>
            <a:r>
              <a:rPr lang="en-US" sz="6600" dirty="0" smtClean="0"/>
              <a:t>:</a:t>
            </a:r>
            <a:br>
              <a:rPr lang="en-US" sz="6600" dirty="0" smtClean="0"/>
            </a:br>
            <a:r>
              <a:rPr lang="en-US" sz="5400" dirty="0" smtClean="0"/>
              <a:t>Problem-solving, improving coping strategies</a:t>
            </a:r>
            <a:endParaRPr lang="en-US" sz="5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24755925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2"/>
          <p:cNvGrpSpPr>
            <a:grpSpLocks/>
          </p:cNvGrpSpPr>
          <p:nvPr/>
        </p:nvGrpSpPr>
        <p:grpSpPr bwMode="auto">
          <a:xfrm>
            <a:off x="1978025" y="604838"/>
            <a:ext cx="5257800" cy="5481637"/>
            <a:chOff x="1246" y="381"/>
            <a:chExt cx="3312" cy="3453"/>
          </a:xfrm>
        </p:grpSpPr>
        <p:sp>
          <p:nvSpPr>
            <p:cNvPr id="113674" name="Freeform 3"/>
            <p:cNvSpPr>
              <a:spLocks/>
            </p:cNvSpPr>
            <p:nvPr/>
          </p:nvSpPr>
          <p:spPr bwMode="auto">
            <a:xfrm>
              <a:off x="2352" y="381"/>
              <a:ext cx="2128" cy="2674"/>
            </a:xfrm>
            <a:custGeom>
              <a:avLst/>
              <a:gdLst>
                <a:gd name="T0" fmla="*/ 840 w 2128"/>
                <a:gd name="T1" fmla="*/ 356 h 2674"/>
                <a:gd name="T2" fmla="*/ 917 w 2128"/>
                <a:gd name="T3" fmla="*/ 372 h 2674"/>
                <a:gd name="T4" fmla="*/ 977 w 2128"/>
                <a:gd name="T5" fmla="*/ 386 h 2674"/>
                <a:gd name="T6" fmla="*/ 1040 w 2128"/>
                <a:gd name="T7" fmla="*/ 406 h 2674"/>
                <a:gd name="T8" fmla="*/ 1103 w 2128"/>
                <a:gd name="T9" fmla="*/ 427 h 2674"/>
                <a:gd name="T10" fmla="*/ 1176 w 2128"/>
                <a:gd name="T11" fmla="*/ 456 h 2674"/>
                <a:gd name="T12" fmla="*/ 1246 w 2128"/>
                <a:gd name="T13" fmla="*/ 487 h 2674"/>
                <a:gd name="T14" fmla="*/ 1314 w 2128"/>
                <a:gd name="T15" fmla="*/ 521 h 2674"/>
                <a:gd name="T16" fmla="*/ 1372 w 2128"/>
                <a:gd name="T17" fmla="*/ 556 h 2674"/>
                <a:gd name="T18" fmla="*/ 1430 w 2128"/>
                <a:gd name="T19" fmla="*/ 594 h 2674"/>
                <a:gd name="T20" fmla="*/ 1495 w 2128"/>
                <a:gd name="T21" fmla="*/ 640 h 2674"/>
                <a:gd name="T22" fmla="*/ 1552 w 2128"/>
                <a:gd name="T23" fmla="*/ 683 h 2674"/>
                <a:gd name="T24" fmla="*/ 1641 w 2128"/>
                <a:gd name="T25" fmla="*/ 762 h 2674"/>
                <a:gd name="T26" fmla="*/ 1718 w 2128"/>
                <a:gd name="T27" fmla="*/ 841 h 2674"/>
                <a:gd name="T28" fmla="*/ 1780 w 2128"/>
                <a:gd name="T29" fmla="*/ 914 h 2674"/>
                <a:gd name="T30" fmla="*/ 1845 w 2128"/>
                <a:gd name="T31" fmla="*/ 1000 h 2674"/>
                <a:gd name="T32" fmla="*/ 1905 w 2128"/>
                <a:gd name="T33" fmla="*/ 1092 h 2674"/>
                <a:gd name="T34" fmla="*/ 1956 w 2128"/>
                <a:gd name="T35" fmla="*/ 1183 h 2674"/>
                <a:gd name="T36" fmla="*/ 2003 w 2128"/>
                <a:gd name="T37" fmla="*/ 1284 h 2674"/>
                <a:gd name="T38" fmla="*/ 2042 w 2128"/>
                <a:gd name="T39" fmla="*/ 1393 h 2674"/>
                <a:gd name="T40" fmla="*/ 2083 w 2128"/>
                <a:gd name="T41" fmla="*/ 1527 h 2674"/>
                <a:gd name="T42" fmla="*/ 2107 w 2128"/>
                <a:gd name="T43" fmla="*/ 1658 h 2674"/>
                <a:gd name="T44" fmla="*/ 2126 w 2128"/>
                <a:gd name="T45" fmla="*/ 1830 h 2674"/>
                <a:gd name="T46" fmla="*/ 2126 w 2128"/>
                <a:gd name="T47" fmla="*/ 1975 h 2674"/>
                <a:gd name="T48" fmla="*/ 2112 w 2128"/>
                <a:gd name="T49" fmla="*/ 2108 h 2674"/>
                <a:gd name="T50" fmla="*/ 2089 w 2128"/>
                <a:gd name="T51" fmla="*/ 2246 h 2674"/>
                <a:gd name="T52" fmla="*/ 2045 w 2128"/>
                <a:gd name="T53" fmla="*/ 2398 h 2674"/>
                <a:gd name="T54" fmla="*/ 1994 w 2128"/>
                <a:gd name="T55" fmla="*/ 2538 h 2674"/>
                <a:gd name="T56" fmla="*/ 1913 w 2128"/>
                <a:gd name="T57" fmla="*/ 2674 h 2674"/>
                <a:gd name="T58" fmla="*/ 1320 w 2128"/>
                <a:gd name="T59" fmla="*/ 2244 h 2674"/>
                <a:gd name="T60" fmla="*/ 1359 w 2128"/>
                <a:gd name="T61" fmla="*/ 2135 h 2674"/>
                <a:gd name="T62" fmla="*/ 1383 w 2128"/>
                <a:gd name="T63" fmla="*/ 2030 h 2674"/>
                <a:gd name="T64" fmla="*/ 1392 w 2128"/>
                <a:gd name="T65" fmla="*/ 1932 h 2674"/>
                <a:gd name="T66" fmla="*/ 1388 w 2128"/>
                <a:gd name="T67" fmla="*/ 1820 h 2674"/>
                <a:gd name="T68" fmla="*/ 1369 w 2128"/>
                <a:gd name="T69" fmla="*/ 1697 h 2674"/>
                <a:gd name="T70" fmla="*/ 1332 w 2128"/>
                <a:gd name="T71" fmla="*/ 1587 h 2674"/>
                <a:gd name="T72" fmla="*/ 1285 w 2128"/>
                <a:gd name="T73" fmla="*/ 1488 h 2674"/>
                <a:gd name="T74" fmla="*/ 1239 w 2128"/>
                <a:gd name="T75" fmla="*/ 1420 h 2674"/>
                <a:gd name="T76" fmla="*/ 1191 w 2128"/>
                <a:gd name="T77" fmla="*/ 1359 h 2674"/>
                <a:gd name="T78" fmla="*/ 1137 w 2128"/>
                <a:gd name="T79" fmla="*/ 1304 h 2674"/>
                <a:gd name="T80" fmla="*/ 1082 w 2128"/>
                <a:gd name="T81" fmla="*/ 1252 h 2674"/>
                <a:gd name="T82" fmla="*/ 1011 w 2128"/>
                <a:gd name="T83" fmla="*/ 1204 h 2674"/>
                <a:gd name="T84" fmla="*/ 951 w 2128"/>
                <a:gd name="T85" fmla="*/ 1166 h 2674"/>
                <a:gd name="T86" fmla="*/ 875 w 2128"/>
                <a:gd name="T87" fmla="*/ 1129 h 2674"/>
                <a:gd name="T88" fmla="*/ 812 w 2128"/>
                <a:gd name="T89" fmla="*/ 1106 h 2674"/>
                <a:gd name="T90" fmla="*/ 718 w 2128"/>
                <a:gd name="T91" fmla="*/ 1087 h 2674"/>
                <a:gd name="T92" fmla="*/ 624 w 2128"/>
                <a:gd name="T93" fmla="*/ 1079 h 2674"/>
                <a:gd name="T94" fmla="*/ 599 w 2128"/>
                <a:gd name="T95" fmla="*/ 1467 h 2674"/>
                <a:gd name="T96" fmla="*/ 597 w 2128"/>
                <a:gd name="T97" fmla="*/ 0 h 2674"/>
                <a:gd name="T98" fmla="*/ 629 w 2128"/>
                <a:gd name="T99" fmla="*/ 336 h 2674"/>
                <a:gd name="T100" fmla="*/ 725 w 2128"/>
                <a:gd name="T101" fmla="*/ 341 h 2674"/>
                <a:gd name="T102" fmla="*/ 811 w 2128"/>
                <a:gd name="T103" fmla="*/ 351 h 2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8"/>
                <a:gd name="T157" fmla="*/ 0 h 2674"/>
                <a:gd name="T158" fmla="*/ 2128 w 2128"/>
                <a:gd name="T159" fmla="*/ 2674 h 2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8" h="2674">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8"/>
                  </a:lnTo>
                  <a:lnTo>
                    <a:pt x="1495" y="640"/>
                  </a:lnTo>
                  <a:lnTo>
                    <a:pt x="1524" y="663"/>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30"/>
                  </a:lnTo>
                  <a:lnTo>
                    <a:pt x="2128" y="1903"/>
                  </a:lnTo>
                  <a:lnTo>
                    <a:pt x="2126" y="1975"/>
                  </a:lnTo>
                  <a:lnTo>
                    <a:pt x="2120" y="2043"/>
                  </a:lnTo>
                  <a:lnTo>
                    <a:pt x="2112" y="2108"/>
                  </a:lnTo>
                  <a:lnTo>
                    <a:pt x="2104" y="2176"/>
                  </a:lnTo>
                  <a:lnTo>
                    <a:pt x="2089" y="2246"/>
                  </a:lnTo>
                  <a:lnTo>
                    <a:pt x="2070" y="2320"/>
                  </a:lnTo>
                  <a:lnTo>
                    <a:pt x="2045" y="2398"/>
                  </a:lnTo>
                  <a:lnTo>
                    <a:pt x="2021" y="2469"/>
                  </a:lnTo>
                  <a:lnTo>
                    <a:pt x="1994" y="2538"/>
                  </a:lnTo>
                  <a:lnTo>
                    <a:pt x="1953" y="2606"/>
                  </a:lnTo>
                  <a:lnTo>
                    <a:pt x="1913" y="2674"/>
                  </a:lnTo>
                  <a:lnTo>
                    <a:pt x="1286" y="2312"/>
                  </a:lnTo>
                  <a:lnTo>
                    <a:pt x="1320" y="2244"/>
                  </a:lnTo>
                  <a:lnTo>
                    <a:pt x="1343" y="2192"/>
                  </a:lnTo>
                  <a:lnTo>
                    <a:pt x="1359" y="2135"/>
                  </a:lnTo>
                  <a:lnTo>
                    <a:pt x="1374" y="2080"/>
                  </a:lnTo>
                  <a:lnTo>
                    <a:pt x="1383" y="2030"/>
                  </a:lnTo>
                  <a:lnTo>
                    <a:pt x="1387" y="1980"/>
                  </a:lnTo>
                  <a:lnTo>
                    <a:pt x="1392" y="1932"/>
                  </a:lnTo>
                  <a:lnTo>
                    <a:pt x="1392" y="1880"/>
                  </a:lnTo>
                  <a:lnTo>
                    <a:pt x="1388" y="1820"/>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5" name="Freeform 4"/>
            <p:cNvSpPr>
              <a:spLocks/>
            </p:cNvSpPr>
            <p:nvPr/>
          </p:nvSpPr>
          <p:spPr bwMode="auto">
            <a:xfrm>
              <a:off x="1734" y="2348"/>
              <a:ext cx="2824" cy="1486"/>
            </a:xfrm>
            <a:custGeom>
              <a:avLst/>
              <a:gdLst>
                <a:gd name="T0" fmla="*/ 1448 w 2824"/>
                <a:gd name="T1" fmla="*/ 1463 h 1486"/>
                <a:gd name="T2" fmla="*/ 1526 w 2824"/>
                <a:gd name="T3" fmla="*/ 1448 h 1486"/>
                <a:gd name="T4" fmla="*/ 1586 w 2824"/>
                <a:gd name="T5" fmla="*/ 1434 h 1486"/>
                <a:gd name="T6" fmla="*/ 1650 w 2824"/>
                <a:gd name="T7" fmla="*/ 1416 h 1486"/>
                <a:gd name="T8" fmla="*/ 1712 w 2824"/>
                <a:gd name="T9" fmla="*/ 1393 h 1486"/>
                <a:gd name="T10" fmla="*/ 1786 w 2824"/>
                <a:gd name="T11" fmla="*/ 1364 h 1486"/>
                <a:gd name="T12" fmla="*/ 1856 w 2824"/>
                <a:gd name="T13" fmla="*/ 1333 h 1486"/>
                <a:gd name="T14" fmla="*/ 1924 w 2824"/>
                <a:gd name="T15" fmla="*/ 1299 h 1486"/>
                <a:gd name="T16" fmla="*/ 1980 w 2824"/>
                <a:gd name="T17" fmla="*/ 1264 h 1486"/>
                <a:gd name="T18" fmla="*/ 2039 w 2824"/>
                <a:gd name="T19" fmla="*/ 1227 h 1486"/>
                <a:gd name="T20" fmla="*/ 2103 w 2824"/>
                <a:gd name="T21" fmla="*/ 1181 h 1486"/>
                <a:gd name="T22" fmla="*/ 2158 w 2824"/>
                <a:gd name="T23" fmla="*/ 1139 h 1486"/>
                <a:gd name="T24" fmla="*/ 2244 w 2824"/>
                <a:gd name="T25" fmla="*/ 1068 h 1486"/>
                <a:gd name="T26" fmla="*/ 2327 w 2824"/>
                <a:gd name="T27" fmla="*/ 981 h 1486"/>
                <a:gd name="T28" fmla="*/ 2388 w 2824"/>
                <a:gd name="T29" fmla="*/ 908 h 1486"/>
                <a:gd name="T30" fmla="*/ 2455 w 2824"/>
                <a:gd name="T31" fmla="*/ 824 h 1486"/>
                <a:gd name="T32" fmla="*/ 2519 w 2824"/>
                <a:gd name="T33" fmla="*/ 727 h 1486"/>
                <a:gd name="T34" fmla="*/ 2526 w 2824"/>
                <a:gd name="T35" fmla="*/ 0 h 1486"/>
                <a:gd name="T36" fmla="*/ 1885 w 2824"/>
                <a:gd name="T37" fmla="*/ 356 h 1486"/>
                <a:gd name="T38" fmla="*/ 1828 w 2824"/>
                <a:gd name="T39" fmla="*/ 429 h 1486"/>
                <a:gd name="T40" fmla="*/ 1770 w 2824"/>
                <a:gd name="T41" fmla="*/ 495 h 1486"/>
                <a:gd name="T42" fmla="*/ 1720 w 2824"/>
                <a:gd name="T43" fmla="*/ 547 h 1486"/>
                <a:gd name="T44" fmla="*/ 1658 w 2824"/>
                <a:gd name="T45" fmla="*/ 594 h 1486"/>
                <a:gd name="T46" fmla="*/ 1587 w 2824"/>
                <a:gd name="T47" fmla="*/ 641 h 1486"/>
                <a:gd name="T48" fmla="*/ 1519 w 2824"/>
                <a:gd name="T49" fmla="*/ 680 h 1486"/>
                <a:gd name="T50" fmla="*/ 1453 w 2824"/>
                <a:gd name="T51" fmla="*/ 704 h 1486"/>
                <a:gd name="T52" fmla="*/ 1374 w 2824"/>
                <a:gd name="T53" fmla="*/ 728 h 1486"/>
                <a:gd name="T54" fmla="*/ 1280 w 2824"/>
                <a:gd name="T55" fmla="*/ 740 h 1486"/>
                <a:gd name="T56" fmla="*/ 1119 w 2824"/>
                <a:gd name="T57" fmla="*/ 744 h 1486"/>
                <a:gd name="T58" fmla="*/ 987 w 2824"/>
                <a:gd name="T59" fmla="*/ 720 h 1486"/>
                <a:gd name="T60" fmla="*/ 849 w 2824"/>
                <a:gd name="T61" fmla="*/ 672 h 1486"/>
                <a:gd name="T62" fmla="*/ 726 w 2824"/>
                <a:gd name="T63" fmla="*/ 602 h 1486"/>
                <a:gd name="T64" fmla="*/ 0 w 2824"/>
                <a:gd name="T65" fmla="*/ 939 h 1486"/>
                <a:gd name="T66" fmla="*/ 66 w 2824"/>
                <a:gd name="T67" fmla="*/ 1008 h 1486"/>
                <a:gd name="T68" fmla="*/ 131 w 2824"/>
                <a:gd name="T69" fmla="*/ 1071 h 1486"/>
                <a:gd name="T70" fmla="*/ 202 w 2824"/>
                <a:gd name="T71" fmla="*/ 1134 h 1486"/>
                <a:gd name="T72" fmla="*/ 273 w 2824"/>
                <a:gd name="T73" fmla="*/ 1188 h 1486"/>
                <a:gd name="T74" fmla="*/ 352 w 2824"/>
                <a:gd name="T75" fmla="*/ 1241 h 1486"/>
                <a:gd name="T76" fmla="*/ 430 w 2824"/>
                <a:gd name="T77" fmla="*/ 1288 h 1486"/>
                <a:gd name="T78" fmla="*/ 503 w 2824"/>
                <a:gd name="T79" fmla="*/ 1327 h 1486"/>
                <a:gd name="T80" fmla="*/ 597 w 2824"/>
                <a:gd name="T81" fmla="*/ 1369 h 1486"/>
                <a:gd name="T82" fmla="*/ 687 w 2824"/>
                <a:gd name="T83" fmla="*/ 1403 h 1486"/>
                <a:gd name="T84" fmla="*/ 768 w 2824"/>
                <a:gd name="T85" fmla="*/ 1431 h 1486"/>
                <a:gd name="T86" fmla="*/ 852 w 2824"/>
                <a:gd name="T87" fmla="*/ 1452 h 1486"/>
                <a:gd name="T88" fmla="*/ 950 w 2824"/>
                <a:gd name="T89" fmla="*/ 1469 h 1486"/>
                <a:gd name="T90" fmla="*/ 1051 w 2824"/>
                <a:gd name="T91" fmla="*/ 1481 h 1486"/>
                <a:gd name="T92" fmla="*/ 1144 w 2824"/>
                <a:gd name="T93" fmla="*/ 1486 h 1486"/>
                <a:gd name="T94" fmla="*/ 1239 w 2824"/>
                <a:gd name="T95" fmla="*/ 1484 h 1486"/>
                <a:gd name="T96" fmla="*/ 1335 w 2824"/>
                <a:gd name="T97" fmla="*/ 1479 h 1486"/>
                <a:gd name="T98" fmla="*/ 1419 w 2824"/>
                <a:gd name="T99" fmla="*/ 1468 h 14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4"/>
                <a:gd name="T151" fmla="*/ 0 h 1486"/>
                <a:gd name="T152" fmla="*/ 2824 w 2824"/>
                <a:gd name="T153" fmla="*/ 1486 h 14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4" h="1486">
                  <a:moveTo>
                    <a:pt x="1419" y="1468"/>
                  </a:moveTo>
                  <a:lnTo>
                    <a:pt x="1448" y="1463"/>
                  </a:lnTo>
                  <a:lnTo>
                    <a:pt x="1487" y="1456"/>
                  </a:lnTo>
                  <a:lnTo>
                    <a:pt x="1526" y="1448"/>
                  </a:lnTo>
                  <a:lnTo>
                    <a:pt x="1553" y="1442"/>
                  </a:lnTo>
                  <a:lnTo>
                    <a:pt x="1586" y="1434"/>
                  </a:lnTo>
                  <a:lnTo>
                    <a:pt x="1618" y="1424"/>
                  </a:lnTo>
                  <a:lnTo>
                    <a:pt x="1650" y="1416"/>
                  </a:lnTo>
                  <a:lnTo>
                    <a:pt x="1679" y="1406"/>
                  </a:lnTo>
                  <a:lnTo>
                    <a:pt x="1712" y="1393"/>
                  </a:lnTo>
                  <a:lnTo>
                    <a:pt x="1752" y="1379"/>
                  </a:lnTo>
                  <a:lnTo>
                    <a:pt x="1786" y="1364"/>
                  </a:lnTo>
                  <a:lnTo>
                    <a:pt x="1819" y="1350"/>
                  </a:lnTo>
                  <a:lnTo>
                    <a:pt x="1856" y="1333"/>
                  </a:lnTo>
                  <a:lnTo>
                    <a:pt x="1891" y="1316"/>
                  </a:lnTo>
                  <a:lnTo>
                    <a:pt x="1924" y="1299"/>
                  </a:lnTo>
                  <a:lnTo>
                    <a:pt x="1953" y="1280"/>
                  </a:lnTo>
                  <a:lnTo>
                    <a:pt x="1980" y="1264"/>
                  </a:lnTo>
                  <a:lnTo>
                    <a:pt x="2008" y="1244"/>
                  </a:lnTo>
                  <a:lnTo>
                    <a:pt x="2039" y="1227"/>
                  </a:lnTo>
                  <a:lnTo>
                    <a:pt x="2073" y="1204"/>
                  </a:lnTo>
                  <a:lnTo>
                    <a:pt x="2103" y="1181"/>
                  </a:lnTo>
                  <a:lnTo>
                    <a:pt x="2133" y="1159"/>
                  </a:lnTo>
                  <a:lnTo>
                    <a:pt x="2158" y="1139"/>
                  </a:lnTo>
                  <a:lnTo>
                    <a:pt x="2204" y="1104"/>
                  </a:lnTo>
                  <a:lnTo>
                    <a:pt x="2244" y="1068"/>
                  </a:lnTo>
                  <a:lnTo>
                    <a:pt x="2285" y="1028"/>
                  </a:lnTo>
                  <a:lnTo>
                    <a:pt x="2327" y="981"/>
                  </a:lnTo>
                  <a:lnTo>
                    <a:pt x="2356" y="947"/>
                  </a:lnTo>
                  <a:lnTo>
                    <a:pt x="2388" y="908"/>
                  </a:lnTo>
                  <a:lnTo>
                    <a:pt x="2424" y="866"/>
                  </a:lnTo>
                  <a:lnTo>
                    <a:pt x="2455" y="824"/>
                  </a:lnTo>
                  <a:lnTo>
                    <a:pt x="2484" y="778"/>
                  </a:lnTo>
                  <a:lnTo>
                    <a:pt x="2519" y="727"/>
                  </a:lnTo>
                  <a:lnTo>
                    <a:pt x="2824" y="905"/>
                  </a:lnTo>
                  <a:lnTo>
                    <a:pt x="2526" y="0"/>
                  </a:lnTo>
                  <a:lnTo>
                    <a:pt x="1560" y="172"/>
                  </a:lnTo>
                  <a:lnTo>
                    <a:pt x="1885" y="356"/>
                  </a:lnTo>
                  <a:lnTo>
                    <a:pt x="1857" y="395"/>
                  </a:lnTo>
                  <a:lnTo>
                    <a:pt x="1828" y="429"/>
                  </a:lnTo>
                  <a:lnTo>
                    <a:pt x="1799" y="463"/>
                  </a:lnTo>
                  <a:lnTo>
                    <a:pt x="1770" y="495"/>
                  </a:lnTo>
                  <a:lnTo>
                    <a:pt x="1746" y="520"/>
                  </a:lnTo>
                  <a:lnTo>
                    <a:pt x="1720" y="547"/>
                  </a:lnTo>
                  <a:lnTo>
                    <a:pt x="1691" y="570"/>
                  </a:lnTo>
                  <a:lnTo>
                    <a:pt x="1658" y="594"/>
                  </a:lnTo>
                  <a:lnTo>
                    <a:pt x="1620" y="620"/>
                  </a:lnTo>
                  <a:lnTo>
                    <a:pt x="1587" y="641"/>
                  </a:lnTo>
                  <a:lnTo>
                    <a:pt x="1560" y="657"/>
                  </a:lnTo>
                  <a:lnTo>
                    <a:pt x="1519" y="680"/>
                  </a:lnTo>
                  <a:lnTo>
                    <a:pt x="1484" y="694"/>
                  </a:lnTo>
                  <a:lnTo>
                    <a:pt x="1453" y="704"/>
                  </a:lnTo>
                  <a:lnTo>
                    <a:pt x="1420" y="715"/>
                  </a:lnTo>
                  <a:lnTo>
                    <a:pt x="1374" y="728"/>
                  </a:lnTo>
                  <a:lnTo>
                    <a:pt x="1327" y="735"/>
                  </a:lnTo>
                  <a:lnTo>
                    <a:pt x="1280" y="740"/>
                  </a:lnTo>
                  <a:lnTo>
                    <a:pt x="1210" y="743"/>
                  </a:lnTo>
                  <a:lnTo>
                    <a:pt x="1119" y="744"/>
                  </a:lnTo>
                  <a:lnTo>
                    <a:pt x="1050" y="735"/>
                  </a:lnTo>
                  <a:lnTo>
                    <a:pt x="987" y="720"/>
                  </a:lnTo>
                  <a:lnTo>
                    <a:pt x="914" y="699"/>
                  </a:lnTo>
                  <a:lnTo>
                    <a:pt x="849" y="672"/>
                  </a:lnTo>
                  <a:lnTo>
                    <a:pt x="784" y="639"/>
                  </a:lnTo>
                  <a:lnTo>
                    <a:pt x="726" y="602"/>
                  </a:lnTo>
                  <a:lnTo>
                    <a:pt x="670" y="552"/>
                  </a:lnTo>
                  <a:lnTo>
                    <a:pt x="0" y="939"/>
                  </a:lnTo>
                  <a:lnTo>
                    <a:pt x="27" y="971"/>
                  </a:lnTo>
                  <a:lnTo>
                    <a:pt x="66" y="1008"/>
                  </a:lnTo>
                  <a:lnTo>
                    <a:pt x="98" y="1041"/>
                  </a:lnTo>
                  <a:lnTo>
                    <a:pt x="131" y="1071"/>
                  </a:lnTo>
                  <a:lnTo>
                    <a:pt x="163" y="1102"/>
                  </a:lnTo>
                  <a:lnTo>
                    <a:pt x="202" y="1134"/>
                  </a:lnTo>
                  <a:lnTo>
                    <a:pt x="237" y="1162"/>
                  </a:lnTo>
                  <a:lnTo>
                    <a:pt x="273" y="1188"/>
                  </a:lnTo>
                  <a:lnTo>
                    <a:pt x="313" y="1214"/>
                  </a:lnTo>
                  <a:lnTo>
                    <a:pt x="352" y="1241"/>
                  </a:lnTo>
                  <a:lnTo>
                    <a:pt x="393" y="1267"/>
                  </a:lnTo>
                  <a:lnTo>
                    <a:pt x="430" y="1288"/>
                  </a:lnTo>
                  <a:lnTo>
                    <a:pt x="467" y="1309"/>
                  </a:lnTo>
                  <a:lnTo>
                    <a:pt x="503" y="1327"/>
                  </a:lnTo>
                  <a:lnTo>
                    <a:pt x="551" y="1350"/>
                  </a:lnTo>
                  <a:lnTo>
                    <a:pt x="597" y="1369"/>
                  </a:lnTo>
                  <a:lnTo>
                    <a:pt x="648" y="1388"/>
                  </a:lnTo>
                  <a:lnTo>
                    <a:pt x="687" y="1403"/>
                  </a:lnTo>
                  <a:lnTo>
                    <a:pt x="725" y="1418"/>
                  </a:lnTo>
                  <a:lnTo>
                    <a:pt x="768" y="1431"/>
                  </a:lnTo>
                  <a:lnTo>
                    <a:pt x="810" y="1442"/>
                  </a:lnTo>
                  <a:lnTo>
                    <a:pt x="852" y="1452"/>
                  </a:lnTo>
                  <a:lnTo>
                    <a:pt x="901" y="1461"/>
                  </a:lnTo>
                  <a:lnTo>
                    <a:pt x="950" y="1469"/>
                  </a:lnTo>
                  <a:lnTo>
                    <a:pt x="1000" y="1476"/>
                  </a:lnTo>
                  <a:lnTo>
                    <a:pt x="1051" y="1481"/>
                  </a:lnTo>
                  <a:lnTo>
                    <a:pt x="1090" y="1482"/>
                  </a:lnTo>
                  <a:lnTo>
                    <a:pt x="1144" y="1486"/>
                  </a:lnTo>
                  <a:lnTo>
                    <a:pt x="1197" y="1486"/>
                  </a:lnTo>
                  <a:lnTo>
                    <a:pt x="1239" y="1484"/>
                  </a:lnTo>
                  <a:lnTo>
                    <a:pt x="1285" y="1482"/>
                  </a:lnTo>
                  <a:lnTo>
                    <a:pt x="1335" y="1479"/>
                  </a:lnTo>
                  <a:lnTo>
                    <a:pt x="1380" y="1473"/>
                  </a:lnTo>
                  <a:lnTo>
                    <a:pt x="1419" y="146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6" name="Freeform 5"/>
            <p:cNvSpPr>
              <a:spLocks/>
            </p:cNvSpPr>
            <p:nvPr/>
          </p:nvSpPr>
          <p:spPr bwMode="auto">
            <a:xfrm>
              <a:off x="1246" y="740"/>
              <a:ext cx="1433" cy="2649"/>
            </a:xfrm>
            <a:custGeom>
              <a:avLst/>
              <a:gdLst>
                <a:gd name="T0" fmla="*/ 1402 w 1433"/>
                <a:gd name="T1" fmla="*/ 5 h 2649"/>
                <a:gd name="T2" fmla="*/ 1329 w 1433"/>
                <a:gd name="T3" fmla="*/ 19 h 2649"/>
                <a:gd name="T4" fmla="*/ 1266 w 1433"/>
                <a:gd name="T5" fmla="*/ 36 h 2649"/>
                <a:gd name="T6" fmla="*/ 1203 w 1433"/>
                <a:gd name="T7" fmla="*/ 53 h 2649"/>
                <a:gd name="T8" fmla="*/ 1140 w 1433"/>
                <a:gd name="T9" fmla="*/ 76 h 2649"/>
                <a:gd name="T10" fmla="*/ 1069 w 1433"/>
                <a:gd name="T11" fmla="*/ 105 h 2649"/>
                <a:gd name="T12" fmla="*/ 999 w 1433"/>
                <a:gd name="T13" fmla="*/ 136 h 2649"/>
                <a:gd name="T14" fmla="*/ 931 w 1433"/>
                <a:gd name="T15" fmla="*/ 170 h 2649"/>
                <a:gd name="T16" fmla="*/ 873 w 1433"/>
                <a:gd name="T17" fmla="*/ 205 h 2649"/>
                <a:gd name="T18" fmla="*/ 814 w 1433"/>
                <a:gd name="T19" fmla="*/ 243 h 2649"/>
                <a:gd name="T20" fmla="*/ 750 w 1433"/>
                <a:gd name="T21" fmla="*/ 290 h 2649"/>
                <a:gd name="T22" fmla="*/ 693 w 1433"/>
                <a:gd name="T23" fmla="*/ 332 h 2649"/>
                <a:gd name="T24" fmla="*/ 602 w 1433"/>
                <a:gd name="T25" fmla="*/ 413 h 2649"/>
                <a:gd name="T26" fmla="*/ 525 w 1433"/>
                <a:gd name="T27" fmla="*/ 492 h 2649"/>
                <a:gd name="T28" fmla="*/ 463 w 1433"/>
                <a:gd name="T29" fmla="*/ 565 h 2649"/>
                <a:gd name="T30" fmla="*/ 399 w 1433"/>
                <a:gd name="T31" fmla="*/ 649 h 2649"/>
                <a:gd name="T32" fmla="*/ 340 w 1433"/>
                <a:gd name="T33" fmla="*/ 741 h 2649"/>
                <a:gd name="T34" fmla="*/ 287 w 1433"/>
                <a:gd name="T35" fmla="*/ 832 h 2649"/>
                <a:gd name="T36" fmla="*/ 242 w 1433"/>
                <a:gd name="T37" fmla="*/ 934 h 2649"/>
                <a:gd name="T38" fmla="*/ 203 w 1433"/>
                <a:gd name="T39" fmla="*/ 1042 h 2649"/>
                <a:gd name="T40" fmla="*/ 162 w 1433"/>
                <a:gd name="T41" fmla="*/ 1176 h 2649"/>
                <a:gd name="T42" fmla="*/ 138 w 1433"/>
                <a:gd name="T43" fmla="*/ 1307 h 2649"/>
                <a:gd name="T44" fmla="*/ 119 w 1433"/>
                <a:gd name="T45" fmla="*/ 1477 h 2649"/>
                <a:gd name="T46" fmla="*/ 119 w 1433"/>
                <a:gd name="T47" fmla="*/ 1624 h 2649"/>
                <a:gd name="T48" fmla="*/ 133 w 1433"/>
                <a:gd name="T49" fmla="*/ 1759 h 2649"/>
                <a:gd name="T50" fmla="*/ 156 w 1433"/>
                <a:gd name="T51" fmla="*/ 1896 h 2649"/>
                <a:gd name="T52" fmla="*/ 199 w 1433"/>
                <a:gd name="T53" fmla="*/ 2047 h 2649"/>
                <a:gd name="T54" fmla="*/ 251 w 1433"/>
                <a:gd name="T55" fmla="*/ 2187 h 2649"/>
                <a:gd name="T56" fmla="*/ 322 w 1433"/>
                <a:gd name="T57" fmla="*/ 2320 h 2649"/>
                <a:gd name="T58" fmla="*/ 983 w 1433"/>
                <a:gd name="T59" fmla="*/ 2649 h 2649"/>
                <a:gd name="T60" fmla="*/ 967 w 1433"/>
                <a:gd name="T61" fmla="*/ 1948 h 2649"/>
                <a:gd name="T62" fmla="*/ 907 w 1433"/>
                <a:gd name="T63" fmla="*/ 1838 h 2649"/>
                <a:gd name="T64" fmla="*/ 871 w 1433"/>
                <a:gd name="T65" fmla="*/ 1731 h 2649"/>
                <a:gd name="T66" fmla="*/ 858 w 1433"/>
                <a:gd name="T67" fmla="*/ 1629 h 2649"/>
                <a:gd name="T68" fmla="*/ 853 w 1433"/>
                <a:gd name="T69" fmla="*/ 1529 h 2649"/>
                <a:gd name="T70" fmla="*/ 863 w 1433"/>
                <a:gd name="T71" fmla="*/ 1411 h 2649"/>
                <a:gd name="T72" fmla="*/ 890 w 1433"/>
                <a:gd name="T73" fmla="*/ 1294 h 2649"/>
                <a:gd name="T74" fmla="*/ 933 w 1433"/>
                <a:gd name="T75" fmla="*/ 1186 h 2649"/>
                <a:gd name="T76" fmla="*/ 983 w 1433"/>
                <a:gd name="T77" fmla="*/ 1100 h 2649"/>
                <a:gd name="T78" fmla="*/ 1028 w 1433"/>
                <a:gd name="T79" fmla="*/ 1039 h 2649"/>
                <a:gd name="T80" fmla="*/ 1081 w 1433"/>
                <a:gd name="T81" fmla="*/ 976 h 2649"/>
                <a:gd name="T82" fmla="*/ 1133 w 1433"/>
                <a:gd name="T83" fmla="*/ 924 h 2649"/>
                <a:gd name="T84" fmla="*/ 1193 w 1433"/>
                <a:gd name="T85" fmla="*/ 877 h 2649"/>
                <a:gd name="T86" fmla="*/ 1264 w 1433"/>
                <a:gd name="T87" fmla="*/ 830 h 2649"/>
                <a:gd name="T88" fmla="*/ 1332 w 1433"/>
                <a:gd name="T89" fmla="*/ 791 h 2649"/>
                <a:gd name="T90" fmla="*/ 1433 w 1433"/>
                <a:gd name="T91" fmla="*/ 757 h 2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3"/>
                <a:gd name="T139" fmla="*/ 0 h 2649"/>
                <a:gd name="T140" fmla="*/ 1433 w 1433"/>
                <a:gd name="T141" fmla="*/ 2649 h 2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3" h="2649">
                  <a:moveTo>
                    <a:pt x="1433" y="0"/>
                  </a:moveTo>
                  <a:lnTo>
                    <a:pt x="1402" y="5"/>
                  </a:lnTo>
                  <a:lnTo>
                    <a:pt x="1371" y="10"/>
                  </a:lnTo>
                  <a:lnTo>
                    <a:pt x="1329" y="19"/>
                  </a:lnTo>
                  <a:lnTo>
                    <a:pt x="1298" y="26"/>
                  </a:lnTo>
                  <a:lnTo>
                    <a:pt x="1266" y="36"/>
                  </a:lnTo>
                  <a:lnTo>
                    <a:pt x="1235" y="45"/>
                  </a:lnTo>
                  <a:lnTo>
                    <a:pt x="1203" y="53"/>
                  </a:lnTo>
                  <a:lnTo>
                    <a:pt x="1172" y="63"/>
                  </a:lnTo>
                  <a:lnTo>
                    <a:pt x="1140" y="76"/>
                  </a:lnTo>
                  <a:lnTo>
                    <a:pt x="1101" y="91"/>
                  </a:lnTo>
                  <a:lnTo>
                    <a:pt x="1069" y="105"/>
                  </a:lnTo>
                  <a:lnTo>
                    <a:pt x="1035" y="120"/>
                  </a:lnTo>
                  <a:lnTo>
                    <a:pt x="999" y="136"/>
                  </a:lnTo>
                  <a:lnTo>
                    <a:pt x="963" y="154"/>
                  </a:lnTo>
                  <a:lnTo>
                    <a:pt x="931" y="170"/>
                  </a:lnTo>
                  <a:lnTo>
                    <a:pt x="900" y="189"/>
                  </a:lnTo>
                  <a:lnTo>
                    <a:pt x="873" y="205"/>
                  </a:lnTo>
                  <a:lnTo>
                    <a:pt x="845" y="225"/>
                  </a:lnTo>
                  <a:lnTo>
                    <a:pt x="814" y="243"/>
                  </a:lnTo>
                  <a:lnTo>
                    <a:pt x="780" y="265"/>
                  </a:lnTo>
                  <a:lnTo>
                    <a:pt x="750" y="290"/>
                  </a:lnTo>
                  <a:lnTo>
                    <a:pt x="721" y="312"/>
                  </a:lnTo>
                  <a:lnTo>
                    <a:pt x="693" y="332"/>
                  </a:lnTo>
                  <a:lnTo>
                    <a:pt x="648" y="369"/>
                  </a:lnTo>
                  <a:lnTo>
                    <a:pt x="602" y="413"/>
                  </a:lnTo>
                  <a:lnTo>
                    <a:pt x="567" y="445"/>
                  </a:lnTo>
                  <a:lnTo>
                    <a:pt x="525" y="492"/>
                  </a:lnTo>
                  <a:lnTo>
                    <a:pt x="496" y="526"/>
                  </a:lnTo>
                  <a:lnTo>
                    <a:pt x="463" y="565"/>
                  </a:lnTo>
                  <a:lnTo>
                    <a:pt x="428" y="608"/>
                  </a:lnTo>
                  <a:lnTo>
                    <a:pt x="399" y="649"/>
                  </a:lnTo>
                  <a:lnTo>
                    <a:pt x="369" y="696"/>
                  </a:lnTo>
                  <a:lnTo>
                    <a:pt x="340" y="741"/>
                  </a:lnTo>
                  <a:lnTo>
                    <a:pt x="311" y="790"/>
                  </a:lnTo>
                  <a:lnTo>
                    <a:pt x="287" y="832"/>
                  </a:lnTo>
                  <a:lnTo>
                    <a:pt x="264" y="883"/>
                  </a:lnTo>
                  <a:lnTo>
                    <a:pt x="242" y="934"/>
                  </a:lnTo>
                  <a:lnTo>
                    <a:pt x="222" y="985"/>
                  </a:lnTo>
                  <a:lnTo>
                    <a:pt x="203" y="1042"/>
                  </a:lnTo>
                  <a:lnTo>
                    <a:pt x="178" y="1112"/>
                  </a:lnTo>
                  <a:lnTo>
                    <a:pt x="162" y="1176"/>
                  </a:lnTo>
                  <a:lnTo>
                    <a:pt x="146" y="1243"/>
                  </a:lnTo>
                  <a:lnTo>
                    <a:pt x="138" y="1307"/>
                  </a:lnTo>
                  <a:lnTo>
                    <a:pt x="127" y="1383"/>
                  </a:lnTo>
                  <a:lnTo>
                    <a:pt x="119" y="1477"/>
                  </a:lnTo>
                  <a:lnTo>
                    <a:pt x="117" y="1552"/>
                  </a:lnTo>
                  <a:lnTo>
                    <a:pt x="119" y="1624"/>
                  </a:lnTo>
                  <a:lnTo>
                    <a:pt x="125" y="1694"/>
                  </a:lnTo>
                  <a:lnTo>
                    <a:pt x="133" y="1759"/>
                  </a:lnTo>
                  <a:lnTo>
                    <a:pt x="141" y="1827"/>
                  </a:lnTo>
                  <a:lnTo>
                    <a:pt x="156" y="1896"/>
                  </a:lnTo>
                  <a:lnTo>
                    <a:pt x="175" y="1971"/>
                  </a:lnTo>
                  <a:lnTo>
                    <a:pt x="199" y="2047"/>
                  </a:lnTo>
                  <a:lnTo>
                    <a:pt x="224" y="2118"/>
                  </a:lnTo>
                  <a:lnTo>
                    <a:pt x="251" y="2187"/>
                  </a:lnTo>
                  <a:lnTo>
                    <a:pt x="284" y="2255"/>
                  </a:lnTo>
                  <a:lnTo>
                    <a:pt x="322" y="2320"/>
                  </a:lnTo>
                  <a:lnTo>
                    <a:pt x="0" y="2503"/>
                  </a:lnTo>
                  <a:lnTo>
                    <a:pt x="983" y="2649"/>
                  </a:lnTo>
                  <a:lnTo>
                    <a:pt x="1344" y="1746"/>
                  </a:lnTo>
                  <a:lnTo>
                    <a:pt x="967" y="1948"/>
                  </a:lnTo>
                  <a:lnTo>
                    <a:pt x="929" y="1890"/>
                  </a:lnTo>
                  <a:lnTo>
                    <a:pt x="907" y="1838"/>
                  </a:lnTo>
                  <a:lnTo>
                    <a:pt x="886" y="1785"/>
                  </a:lnTo>
                  <a:lnTo>
                    <a:pt x="871" y="1731"/>
                  </a:lnTo>
                  <a:lnTo>
                    <a:pt x="861" y="1679"/>
                  </a:lnTo>
                  <a:lnTo>
                    <a:pt x="858" y="1629"/>
                  </a:lnTo>
                  <a:lnTo>
                    <a:pt x="853" y="1579"/>
                  </a:lnTo>
                  <a:lnTo>
                    <a:pt x="853" y="1529"/>
                  </a:lnTo>
                  <a:lnTo>
                    <a:pt x="857" y="1469"/>
                  </a:lnTo>
                  <a:lnTo>
                    <a:pt x="863" y="1411"/>
                  </a:lnTo>
                  <a:lnTo>
                    <a:pt x="876" y="1346"/>
                  </a:lnTo>
                  <a:lnTo>
                    <a:pt x="890" y="1294"/>
                  </a:lnTo>
                  <a:lnTo>
                    <a:pt x="913" y="1236"/>
                  </a:lnTo>
                  <a:lnTo>
                    <a:pt x="933" y="1186"/>
                  </a:lnTo>
                  <a:lnTo>
                    <a:pt x="960" y="1137"/>
                  </a:lnTo>
                  <a:lnTo>
                    <a:pt x="983" y="1100"/>
                  </a:lnTo>
                  <a:lnTo>
                    <a:pt x="1005" y="1069"/>
                  </a:lnTo>
                  <a:lnTo>
                    <a:pt x="1028" y="1039"/>
                  </a:lnTo>
                  <a:lnTo>
                    <a:pt x="1054" y="1008"/>
                  </a:lnTo>
                  <a:lnTo>
                    <a:pt x="1081" y="976"/>
                  </a:lnTo>
                  <a:lnTo>
                    <a:pt x="1106" y="953"/>
                  </a:lnTo>
                  <a:lnTo>
                    <a:pt x="1133" y="924"/>
                  </a:lnTo>
                  <a:lnTo>
                    <a:pt x="1161" y="901"/>
                  </a:lnTo>
                  <a:lnTo>
                    <a:pt x="1193" y="877"/>
                  </a:lnTo>
                  <a:lnTo>
                    <a:pt x="1232" y="851"/>
                  </a:lnTo>
                  <a:lnTo>
                    <a:pt x="1264" y="830"/>
                  </a:lnTo>
                  <a:lnTo>
                    <a:pt x="1292" y="814"/>
                  </a:lnTo>
                  <a:lnTo>
                    <a:pt x="1332" y="791"/>
                  </a:lnTo>
                  <a:lnTo>
                    <a:pt x="1371" y="775"/>
                  </a:lnTo>
                  <a:lnTo>
                    <a:pt x="1433" y="757"/>
                  </a:lnTo>
                  <a:lnTo>
                    <a:pt x="1433"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7" name="Freeform 6"/>
            <p:cNvSpPr>
              <a:spLocks/>
            </p:cNvSpPr>
            <p:nvPr/>
          </p:nvSpPr>
          <p:spPr bwMode="auto">
            <a:xfrm>
              <a:off x="2352" y="381"/>
              <a:ext cx="2128" cy="2398"/>
            </a:xfrm>
            <a:custGeom>
              <a:avLst/>
              <a:gdLst>
                <a:gd name="T0" fmla="*/ 840 w 2128"/>
                <a:gd name="T1" fmla="*/ 356 h 2398"/>
                <a:gd name="T2" fmla="*/ 917 w 2128"/>
                <a:gd name="T3" fmla="*/ 372 h 2398"/>
                <a:gd name="T4" fmla="*/ 977 w 2128"/>
                <a:gd name="T5" fmla="*/ 386 h 2398"/>
                <a:gd name="T6" fmla="*/ 1040 w 2128"/>
                <a:gd name="T7" fmla="*/ 406 h 2398"/>
                <a:gd name="T8" fmla="*/ 1103 w 2128"/>
                <a:gd name="T9" fmla="*/ 427 h 2398"/>
                <a:gd name="T10" fmla="*/ 1176 w 2128"/>
                <a:gd name="T11" fmla="*/ 456 h 2398"/>
                <a:gd name="T12" fmla="*/ 1246 w 2128"/>
                <a:gd name="T13" fmla="*/ 487 h 2398"/>
                <a:gd name="T14" fmla="*/ 1314 w 2128"/>
                <a:gd name="T15" fmla="*/ 521 h 2398"/>
                <a:gd name="T16" fmla="*/ 1372 w 2128"/>
                <a:gd name="T17" fmla="*/ 556 h 2398"/>
                <a:gd name="T18" fmla="*/ 1430 w 2128"/>
                <a:gd name="T19" fmla="*/ 594 h 2398"/>
                <a:gd name="T20" fmla="*/ 1495 w 2128"/>
                <a:gd name="T21" fmla="*/ 639 h 2398"/>
                <a:gd name="T22" fmla="*/ 1552 w 2128"/>
                <a:gd name="T23" fmla="*/ 683 h 2398"/>
                <a:gd name="T24" fmla="*/ 1641 w 2128"/>
                <a:gd name="T25" fmla="*/ 762 h 2398"/>
                <a:gd name="T26" fmla="*/ 1718 w 2128"/>
                <a:gd name="T27" fmla="*/ 841 h 2398"/>
                <a:gd name="T28" fmla="*/ 1780 w 2128"/>
                <a:gd name="T29" fmla="*/ 914 h 2398"/>
                <a:gd name="T30" fmla="*/ 1845 w 2128"/>
                <a:gd name="T31" fmla="*/ 1000 h 2398"/>
                <a:gd name="T32" fmla="*/ 1905 w 2128"/>
                <a:gd name="T33" fmla="*/ 1092 h 2398"/>
                <a:gd name="T34" fmla="*/ 1956 w 2128"/>
                <a:gd name="T35" fmla="*/ 1183 h 2398"/>
                <a:gd name="T36" fmla="*/ 2003 w 2128"/>
                <a:gd name="T37" fmla="*/ 1284 h 2398"/>
                <a:gd name="T38" fmla="*/ 2042 w 2128"/>
                <a:gd name="T39" fmla="*/ 1393 h 2398"/>
                <a:gd name="T40" fmla="*/ 2083 w 2128"/>
                <a:gd name="T41" fmla="*/ 1527 h 2398"/>
                <a:gd name="T42" fmla="*/ 2107 w 2128"/>
                <a:gd name="T43" fmla="*/ 1658 h 2398"/>
                <a:gd name="T44" fmla="*/ 2126 w 2128"/>
                <a:gd name="T45" fmla="*/ 1828 h 2398"/>
                <a:gd name="T46" fmla="*/ 2126 w 2128"/>
                <a:gd name="T47" fmla="*/ 1974 h 2398"/>
                <a:gd name="T48" fmla="*/ 2112 w 2128"/>
                <a:gd name="T49" fmla="*/ 2108 h 2398"/>
                <a:gd name="T50" fmla="*/ 2089 w 2128"/>
                <a:gd name="T51" fmla="*/ 2246 h 2398"/>
                <a:gd name="T52" fmla="*/ 2045 w 2128"/>
                <a:gd name="T53" fmla="*/ 2398 h 2398"/>
                <a:gd name="T54" fmla="*/ 1375 w 2128"/>
                <a:gd name="T55" fmla="*/ 2055 h 2398"/>
                <a:gd name="T56" fmla="*/ 1392 w 2128"/>
                <a:gd name="T57" fmla="*/ 1930 h 2398"/>
                <a:gd name="T58" fmla="*/ 1388 w 2128"/>
                <a:gd name="T59" fmla="*/ 1818 h 2398"/>
                <a:gd name="T60" fmla="*/ 1369 w 2128"/>
                <a:gd name="T61" fmla="*/ 1697 h 2398"/>
                <a:gd name="T62" fmla="*/ 1332 w 2128"/>
                <a:gd name="T63" fmla="*/ 1587 h 2398"/>
                <a:gd name="T64" fmla="*/ 1285 w 2128"/>
                <a:gd name="T65" fmla="*/ 1488 h 2398"/>
                <a:gd name="T66" fmla="*/ 1239 w 2128"/>
                <a:gd name="T67" fmla="*/ 1420 h 2398"/>
                <a:gd name="T68" fmla="*/ 1191 w 2128"/>
                <a:gd name="T69" fmla="*/ 1359 h 2398"/>
                <a:gd name="T70" fmla="*/ 1137 w 2128"/>
                <a:gd name="T71" fmla="*/ 1304 h 2398"/>
                <a:gd name="T72" fmla="*/ 1082 w 2128"/>
                <a:gd name="T73" fmla="*/ 1252 h 2398"/>
                <a:gd name="T74" fmla="*/ 1011 w 2128"/>
                <a:gd name="T75" fmla="*/ 1204 h 2398"/>
                <a:gd name="T76" fmla="*/ 951 w 2128"/>
                <a:gd name="T77" fmla="*/ 1166 h 2398"/>
                <a:gd name="T78" fmla="*/ 875 w 2128"/>
                <a:gd name="T79" fmla="*/ 1129 h 2398"/>
                <a:gd name="T80" fmla="*/ 812 w 2128"/>
                <a:gd name="T81" fmla="*/ 1106 h 2398"/>
                <a:gd name="T82" fmla="*/ 718 w 2128"/>
                <a:gd name="T83" fmla="*/ 1087 h 2398"/>
                <a:gd name="T84" fmla="*/ 624 w 2128"/>
                <a:gd name="T85" fmla="*/ 1079 h 2398"/>
                <a:gd name="T86" fmla="*/ 599 w 2128"/>
                <a:gd name="T87" fmla="*/ 1467 h 2398"/>
                <a:gd name="T88" fmla="*/ 597 w 2128"/>
                <a:gd name="T89" fmla="*/ 0 h 2398"/>
                <a:gd name="T90" fmla="*/ 629 w 2128"/>
                <a:gd name="T91" fmla="*/ 336 h 2398"/>
                <a:gd name="T92" fmla="*/ 725 w 2128"/>
                <a:gd name="T93" fmla="*/ 341 h 2398"/>
                <a:gd name="T94" fmla="*/ 811 w 2128"/>
                <a:gd name="T95" fmla="*/ 351 h 23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2398"/>
                <a:gd name="T146" fmla="*/ 2128 w 2128"/>
                <a:gd name="T147" fmla="*/ 2398 h 23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2398">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6"/>
                  </a:lnTo>
                  <a:lnTo>
                    <a:pt x="1495" y="639"/>
                  </a:lnTo>
                  <a:lnTo>
                    <a:pt x="1524" y="662"/>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28"/>
                  </a:lnTo>
                  <a:lnTo>
                    <a:pt x="2128" y="1901"/>
                  </a:lnTo>
                  <a:lnTo>
                    <a:pt x="2126" y="1974"/>
                  </a:lnTo>
                  <a:lnTo>
                    <a:pt x="2120" y="2043"/>
                  </a:lnTo>
                  <a:lnTo>
                    <a:pt x="2112" y="2108"/>
                  </a:lnTo>
                  <a:lnTo>
                    <a:pt x="2104" y="2176"/>
                  </a:lnTo>
                  <a:lnTo>
                    <a:pt x="2089" y="2246"/>
                  </a:lnTo>
                  <a:lnTo>
                    <a:pt x="2070" y="2320"/>
                  </a:lnTo>
                  <a:lnTo>
                    <a:pt x="2045" y="2398"/>
                  </a:lnTo>
                  <a:lnTo>
                    <a:pt x="1906" y="1964"/>
                  </a:lnTo>
                  <a:lnTo>
                    <a:pt x="1375" y="2055"/>
                  </a:lnTo>
                  <a:lnTo>
                    <a:pt x="1387" y="1979"/>
                  </a:lnTo>
                  <a:lnTo>
                    <a:pt x="1392" y="1930"/>
                  </a:lnTo>
                  <a:lnTo>
                    <a:pt x="1392" y="1878"/>
                  </a:lnTo>
                  <a:lnTo>
                    <a:pt x="1388" y="1818"/>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grpSp>
        <p:nvGrpSpPr>
          <p:cNvPr id="113666" name="Group 7"/>
          <p:cNvGrpSpPr>
            <a:grpSpLocks/>
          </p:cNvGrpSpPr>
          <p:nvPr/>
        </p:nvGrpSpPr>
        <p:grpSpPr bwMode="auto">
          <a:xfrm rot="10800000" flipV="1">
            <a:off x="2971800" y="1828800"/>
            <a:ext cx="3576638" cy="3730625"/>
            <a:chOff x="-1984" y="1102"/>
            <a:chExt cx="2253" cy="2350"/>
          </a:xfrm>
        </p:grpSpPr>
        <p:sp>
          <p:nvSpPr>
            <p:cNvPr id="113670" name="Freeform 8"/>
            <p:cNvSpPr>
              <a:spLocks/>
            </p:cNvSpPr>
            <p:nvPr/>
          </p:nvSpPr>
          <p:spPr bwMode="auto">
            <a:xfrm>
              <a:off x="-1232" y="1102"/>
              <a:ext cx="1448" cy="1820"/>
            </a:xfrm>
            <a:custGeom>
              <a:avLst/>
              <a:gdLst>
                <a:gd name="T0" fmla="*/ 572 w 1448"/>
                <a:gd name="T1" fmla="*/ 242 h 1820"/>
                <a:gd name="T2" fmla="*/ 624 w 1448"/>
                <a:gd name="T3" fmla="*/ 253 h 1820"/>
                <a:gd name="T4" fmla="*/ 665 w 1448"/>
                <a:gd name="T5" fmla="*/ 263 h 1820"/>
                <a:gd name="T6" fmla="*/ 708 w 1448"/>
                <a:gd name="T7" fmla="*/ 276 h 1820"/>
                <a:gd name="T8" fmla="*/ 751 w 1448"/>
                <a:gd name="T9" fmla="*/ 290 h 1820"/>
                <a:gd name="T10" fmla="*/ 801 w 1448"/>
                <a:gd name="T11" fmla="*/ 310 h 1820"/>
                <a:gd name="T12" fmla="*/ 848 w 1448"/>
                <a:gd name="T13" fmla="*/ 331 h 1820"/>
                <a:gd name="T14" fmla="*/ 894 w 1448"/>
                <a:gd name="T15" fmla="*/ 354 h 1820"/>
                <a:gd name="T16" fmla="*/ 934 w 1448"/>
                <a:gd name="T17" fmla="*/ 379 h 1820"/>
                <a:gd name="T18" fmla="*/ 974 w 1448"/>
                <a:gd name="T19" fmla="*/ 404 h 1820"/>
                <a:gd name="T20" fmla="*/ 1018 w 1448"/>
                <a:gd name="T21" fmla="*/ 436 h 1820"/>
                <a:gd name="T22" fmla="*/ 1056 w 1448"/>
                <a:gd name="T23" fmla="*/ 464 h 1820"/>
                <a:gd name="T24" fmla="*/ 1117 w 1448"/>
                <a:gd name="T25" fmla="*/ 518 h 1820"/>
                <a:gd name="T26" fmla="*/ 1170 w 1448"/>
                <a:gd name="T27" fmla="*/ 572 h 1820"/>
                <a:gd name="T28" fmla="*/ 1211 w 1448"/>
                <a:gd name="T29" fmla="*/ 622 h 1820"/>
                <a:gd name="T30" fmla="*/ 1256 w 1448"/>
                <a:gd name="T31" fmla="*/ 680 h 1820"/>
                <a:gd name="T32" fmla="*/ 1296 w 1448"/>
                <a:gd name="T33" fmla="*/ 743 h 1820"/>
                <a:gd name="T34" fmla="*/ 1332 w 1448"/>
                <a:gd name="T35" fmla="*/ 805 h 1820"/>
                <a:gd name="T36" fmla="*/ 1363 w 1448"/>
                <a:gd name="T37" fmla="*/ 874 h 1820"/>
                <a:gd name="T38" fmla="*/ 1390 w 1448"/>
                <a:gd name="T39" fmla="*/ 948 h 1820"/>
                <a:gd name="T40" fmla="*/ 1417 w 1448"/>
                <a:gd name="T41" fmla="*/ 1039 h 1820"/>
                <a:gd name="T42" fmla="*/ 1434 w 1448"/>
                <a:gd name="T43" fmla="*/ 1128 h 1820"/>
                <a:gd name="T44" fmla="*/ 1447 w 1448"/>
                <a:gd name="T45" fmla="*/ 1245 h 1820"/>
                <a:gd name="T46" fmla="*/ 1447 w 1448"/>
                <a:gd name="T47" fmla="*/ 1344 h 1820"/>
                <a:gd name="T48" fmla="*/ 1437 w 1448"/>
                <a:gd name="T49" fmla="*/ 1435 h 1820"/>
                <a:gd name="T50" fmla="*/ 1422 w 1448"/>
                <a:gd name="T51" fmla="*/ 1528 h 1820"/>
                <a:gd name="T52" fmla="*/ 1392 w 1448"/>
                <a:gd name="T53" fmla="*/ 1632 h 1820"/>
                <a:gd name="T54" fmla="*/ 1357 w 1448"/>
                <a:gd name="T55" fmla="*/ 1727 h 1820"/>
                <a:gd name="T56" fmla="*/ 1302 w 1448"/>
                <a:gd name="T57" fmla="*/ 1820 h 1820"/>
                <a:gd name="T58" fmla="*/ 899 w 1448"/>
                <a:gd name="T59" fmla="*/ 1527 h 1820"/>
                <a:gd name="T60" fmla="*/ 925 w 1448"/>
                <a:gd name="T61" fmla="*/ 1453 h 1820"/>
                <a:gd name="T62" fmla="*/ 942 w 1448"/>
                <a:gd name="T63" fmla="*/ 1382 h 1820"/>
                <a:gd name="T64" fmla="*/ 947 w 1448"/>
                <a:gd name="T65" fmla="*/ 1315 h 1820"/>
                <a:gd name="T66" fmla="*/ 945 w 1448"/>
                <a:gd name="T67" fmla="*/ 1239 h 1820"/>
                <a:gd name="T68" fmla="*/ 932 w 1448"/>
                <a:gd name="T69" fmla="*/ 1155 h 1820"/>
                <a:gd name="T70" fmla="*/ 906 w 1448"/>
                <a:gd name="T71" fmla="*/ 1080 h 1820"/>
                <a:gd name="T72" fmla="*/ 874 w 1448"/>
                <a:gd name="T73" fmla="*/ 1013 h 1820"/>
                <a:gd name="T74" fmla="*/ 844 w 1448"/>
                <a:gd name="T75" fmla="*/ 967 h 1820"/>
                <a:gd name="T76" fmla="*/ 811 w 1448"/>
                <a:gd name="T77" fmla="*/ 925 h 1820"/>
                <a:gd name="T78" fmla="*/ 774 w 1448"/>
                <a:gd name="T79" fmla="*/ 887 h 1820"/>
                <a:gd name="T80" fmla="*/ 737 w 1448"/>
                <a:gd name="T81" fmla="*/ 852 h 1820"/>
                <a:gd name="T82" fmla="*/ 688 w 1448"/>
                <a:gd name="T83" fmla="*/ 819 h 1820"/>
                <a:gd name="T84" fmla="*/ 648 w 1448"/>
                <a:gd name="T85" fmla="*/ 794 h 1820"/>
                <a:gd name="T86" fmla="*/ 596 w 1448"/>
                <a:gd name="T87" fmla="*/ 768 h 1820"/>
                <a:gd name="T88" fmla="*/ 553 w 1448"/>
                <a:gd name="T89" fmla="*/ 753 h 1820"/>
                <a:gd name="T90" fmla="*/ 489 w 1448"/>
                <a:gd name="T91" fmla="*/ 740 h 1820"/>
                <a:gd name="T92" fmla="*/ 425 w 1448"/>
                <a:gd name="T93" fmla="*/ 734 h 1820"/>
                <a:gd name="T94" fmla="*/ 408 w 1448"/>
                <a:gd name="T95" fmla="*/ 999 h 1820"/>
                <a:gd name="T96" fmla="*/ 406 w 1448"/>
                <a:gd name="T97" fmla="*/ 0 h 1820"/>
                <a:gd name="T98" fmla="*/ 428 w 1448"/>
                <a:gd name="T99" fmla="*/ 229 h 1820"/>
                <a:gd name="T100" fmla="*/ 493 w 1448"/>
                <a:gd name="T101" fmla="*/ 232 h 1820"/>
                <a:gd name="T102" fmla="*/ 552 w 1448"/>
                <a:gd name="T103" fmla="*/ 239 h 1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8"/>
                <a:gd name="T157" fmla="*/ 0 h 1820"/>
                <a:gd name="T158" fmla="*/ 1448 w 1448"/>
                <a:gd name="T159" fmla="*/ 1820 h 18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8" h="1820">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20"/>
                  </a:lnTo>
                  <a:lnTo>
                    <a:pt x="1018" y="436"/>
                  </a:lnTo>
                  <a:lnTo>
                    <a:pt x="1037" y="451"/>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5"/>
                  </a:lnTo>
                  <a:lnTo>
                    <a:pt x="1448" y="1295"/>
                  </a:lnTo>
                  <a:lnTo>
                    <a:pt x="1447" y="1344"/>
                  </a:lnTo>
                  <a:lnTo>
                    <a:pt x="1443" y="1391"/>
                  </a:lnTo>
                  <a:lnTo>
                    <a:pt x="1437" y="1435"/>
                  </a:lnTo>
                  <a:lnTo>
                    <a:pt x="1432" y="1481"/>
                  </a:lnTo>
                  <a:lnTo>
                    <a:pt x="1422" y="1528"/>
                  </a:lnTo>
                  <a:lnTo>
                    <a:pt x="1409" y="1579"/>
                  </a:lnTo>
                  <a:lnTo>
                    <a:pt x="1392" y="1632"/>
                  </a:lnTo>
                  <a:lnTo>
                    <a:pt x="1376" y="1680"/>
                  </a:lnTo>
                  <a:lnTo>
                    <a:pt x="1357" y="1727"/>
                  </a:lnTo>
                  <a:lnTo>
                    <a:pt x="1329" y="1774"/>
                  </a:lnTo>
                  <a:lnTo>
                    <a:pt x="1302" y="1820"/>
                  </a:lnTo>
                  <a:lnTo>
                    <a:pt x="876" y="1573"/>
                  </a:lnTo>
                  <a:lnTo>
                    <a:pt x="899" y="1527"/>
                  </a:lnTo>
                  <a:lnTo>
                    <a:pt x="914" y="1492"/>
                  </a:lnTo>
                  <a:lnTo>
                    <a:pt x="925" y="1453"/>
                  </a:lnTo>
                  <a:lnTo>
                    <a:pt x="935" y="1416"/>
                  </a:lnTo>
                  <a:lnTo>
                    <a:pt x="942" y="1382"/>
                  </a:lnTo>
                  <a:lnTo>
                    <a:pt x="944" y="1348"/>
                  </a:lnTo>
                  <a:lnTo>
                    <a:pt x="947" y="1315"/>
                  </a:lnTo>
                  <a:lnTo>
                    <a:pt x="947" y="1279"/>
                  </a:lnTo>
                  <a:lnTo>
                    <a:pt x="945" y="1239"/>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1" name="Freeform 9"/>
            <p:cNvSpPr>
              <a:spLocks/>
            </p:cNvSpPr>
            <p:nvPr/>
          </p:nvSpPr>
          <p:spPr bwMode="auto">
            <a:xfrm>
              <a:off x="-1653" y="2441"/>
              <a:ext cx="1922" cy="1011"/>
            </a:xfrm>
            <a:custGeom>
              <a:avLst/>
              <a:gdLst>
                <a:gd name="T0" fmla="*/ 986 w 1922"/>
                <a:gd name="T1" fmla="*/ 995 h 1011"/>
                <a:gd name="T2" fmla="*/ 1039 w 1922"/>
                <a:gd name="T3" fmla="*/ 985 h 1011"/>
                <a:gd name="T4" fmla="*/ 1080 w 1922"/>
                <a:gd name="T5" fmla="*/ 975 h 1011"/>
                <a:gd name="T6" fmla="*/ 1124 w 1922"/>
                <a:gd name="T7" fmla="*/ 963 h 1011"/>
                <a:gd name="T8" fmla="*/ 1166 w 1922"/>
                <a:gd name="T9" fmla="*/ 948 h 1011"/>
                <a:gd name="T10" fmla="*/ 1216 w 1922"/>
                <a:gd name="T11" fmla="*/ 928 h 1011"/>
                <a:gd name="T12" fmla="*/ 1264 w 1922"/>
                <a:gd name="T13" fmla="*/ 907 h 1011"/>
                <a:gd name="T14" fmla="*/ 1310 w 1922"/>
                <a:gd name="T15" fmla="*/ 884 h 1011"/>
                <a:gd name="T16" fmla="*/ 1348 w 1922"/>
                <a:gd name="T17" fmla="*/ 860 h 1011"/>
                <a:gd name="T18" fmla="*/ 1388 w 1922"/>
                <a:gd name="T19" fmla="*/ 834 h 1011"/>
                <a:gd name="T20" fmla="*/ 1432 w 1922"/>
                <a:gd name="T21" fmla="*/ 804 h 1011"/>
                <a:gd name="T22" fmla="*/ 1469 w 1922"/>
                <a:gd name="T23" fmla="*/ 775 h 1011"/>
                <a:gd name="T24" fmla="*/ 1528 w 1922"/>
                <a:gd name="T25" fmla="*/ 727 h 1011"/>
                <a:gd name="T26" fmla="*/ 1584 w 1922"/>
                <a:gd name="T27" fmla="*/ 667 h 1011"/>
                <a:gd name="T28" fmla="*/ 1626 w 1922"/>
                <a:gd name="T29" fmla="*/ 617 h 1011"/>
                <a:gd name="T30" fmla="*/ 1671 w 1922"/>
                <a:gd name="T31" fmla="*/ 560 h 1011"/>
                <a:gd name="T32" fmla="*/ 1715 w 1922"/>
                <a:gd name="T33" fmla="*/ 494 h 1011"/>
                <a:gd name="T34" fmla="*/ 1719 w 1922"/>
                <a:gd name="T35" fmla="*/ 0 h 1011"/>
                <a:gd name="T36" fmla="*/ 1283 w 1922"/>
                <a:gd name="T37" fmla="*/ 242 h 1011"/>
                <a:gd name="T38" fmla="*/ 1245 w 1922"/>
                <a:gd name="T39" fmla="*/ 292 h 1011"/>
                <a:gd name="T40" fmla="*/ 1205 w 1922"/>
                <a:gd name="T41" fmla="*/ 337 h 1011"/>
                <a:gd name="T42" fmla="*/ 1171 w 1922"/>
                <a:gd name="T43" fmla="*/ 372 h 1011"/>
                <a:gd name="T44" fmla="*/ 1129 w 1922"/>
                <a:gd name="T45" fmla="*/ 404 h 1011"/>
                <a:gd name="T46" fmla="*/ 1081 w 1922"/>
                <a:gd name="T47" fmla="*/ 436 h 1011"/>
                <a:gd name="T48" fmla="*/ 1034 w 1922"/>
                <a:gd name="T49" fmla="*/ 462 h 1011"/>
                <a:gd name="T50" fmla="*/ 989 w 1922"/>
                <a:gd name="T51" fmla="*/ 479 h 1011"/>
                <a:gd name="T52" fmla="*/ 935 w 1922"/>
                <a:gd name="T53" fmla="*/ 495 h 1011"/>
                <a:gd name="T54" fmla="*/ 871 w 1922"/>
                <a:gd name="T55" fmla="*/ 503 h 1011"/>
                <a:gd name="T56" fmla="*/ 762 w 1922"/>
                <a:gd name="T57" fmla="*/ 506 h 1011"/>
                <a:gd name="T58" fmla="*/ 672 w 1922"/>
                <a:gd name="T59" fmla="*/ 490 h 1011"/>
                <a:gd name="T60" fmla="*/ 579 w 1922"/>
                <a:gd name="T61" fmla="*/ 457 h 1011"/>
                <a:gd name="T62" fmla="*/ 495 w 1922"/>
                <a:gd name="T63" fmla="*/ 409 h 1011"/>
                <a:gd name="T64" fmla="*/ 0 w 1922"/>
                <a:gd name="T65" fmla="*/ 638 h 1011"/>
                <a:gd name="T66" fmla="*/ 46 w 1922"/>
                <a:gd name="T67" fmla="*/ 686 h 1011"/>
                <a:gd name="T68" fmla="*/ 90 w 1922"/>
                <a:gd name="T69" fmla="*/ 729 h 1011"/>
                <a:gd name="T70" fmla="*/ 138 w 1922"/>
                <a:gd name="T71" fmla="*/ 772 h 1011"/>
                <a:gd name="T72" fmla="*/ 186 w 1922"/>
                <a:gd name="T73" fmla="*/ 808 h 1011"/>
                <a:gd name="T74" fmla="*/ 240 w 1922"/>
                <a:gd name="T75" fmla="*/ 844 h 1011"/>
                <a:gd name="T76" fmla="*/ 293 w 1922"/>
                <a:gd name="T77" fmla="*/ 876 h 1011"/>
                <a:gd name="T78" fmla="*/ 343 w 1922"/>
                <a:gd name="T79" fmla="*/ 903 h 1011"/>
                <a:gd name="T80" fmla="*/ 407 w 1922"/>
                <a:gd name="T81" fmla="*/ 931 h 1011"/>
                <a:gd name="T82" fmla="*/ 468 w 1922"/>
                <a:gd name="T83" fmla="*/ 954 h 1011"/>
                <a:gd name="T84" fmla="*/ 523 w 1922"/>
                <a:gd name="T85" fmla="*/ 973 h 1011"/>
                <a:gd name="T86" fmla="*/ 581 w 1922"/>
                <a:gd name="T87" fmla="*/ 987 h 1011"/>
                <a:gd name="T88" fmla="*/ 647 w 1922"/>
                <a:gd name="T89" fmla="*/ 1000 h 1011"/>
                <a:gd name="T90" fmla="*/ 716 w 1922"/>
                <a:gd name="T91" fmla="*/ 1007 h 1011"/>
                <a:gd name="T92" fmla="*/ 779 w 1922"/>
                <a:gd name="T93" fmla="*/ 1011 h 1011"/>
                <a:gd name="T94" fmla="*/ 844 w 1922"/>
                <a:gd name="T95" fmla="*/ 1009 h 1011"/>
                <a:gd name="T96" fmla="*/ 909 w 1922"/>
                <a:gd name="T97" fmla="*/ 1006 h 1011"/>
                <a:gd name="T98" fmla="*/ 966 w 1922"/>
                <a:gd name="T99" fmla="*/ 998 h 10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2"/>
                <a:gd name="T151" fmla="*/ 0 h 1011"/>
                <a:gd name="T152" fmla="*/ 1922 w 1922"/>
                <a:gd name="T153" fmla="*/ 1011 h 10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2" h="1011">
                  <a:moveTo>
                    <a:pt x="966" y="998"/>
                  </a:moveTo>
                  <a:lnTo>
                    <a:pt x="986" y="995"/>
                  </a:lnTo>
                  <a:lnTo>
                    <a:pt x="1012" y="991"/>
                  </a:lnTo>
                  <a:lnTo>
                    <a:pt x="1039" y="985"/>
                  </a:lnTo>
                  <a:lnTo>
                    <a:pt x="1058" y="981"/>
                  </a:lnTo>
                  <a:lnTo>
                    <a:pt x="1080" y="975"/>
                  </a:lnTo>
                  <a:lnTo>
                    <a:pt x="1102" y="969"/>
                  </a:lnTo>
                  <a:lnTo>
                    <a:pt x="1124" y="963"/>
                  </a:lnTo>
                  <a:lnTo>
                    <a:pt x="1144" y="957"/>
                  </a:lnTo>
                  <a:lnTo>
                    <a:pt x="1166" y="948"/>
                  </a:lnTo>
                  <a:lnTo>
                    <a:pt x="1193" y="938"/>
                  </a:lnTo>
                  <a:lnTo>
                    <a:pt x="1216" y="928"/>
                  </a:lnTo>
                  <a:lnTo>
                    <a:pt x="1238" y="918"/>
                  </a:lnTo>
                  <a:lnTo>
                    <a:pt x="1264" y="907"/>
                  </a:lnTo>
                  <a:lnTo>
                    <a:pt x="1288" y="895"/>
                  </a:lnTo>
                  <a:lnTo>
                    <a:pt x="1310" y="884"/>
                  </a:lnTo>
                  <a:lnTo>
                    <a:pt x="1330" y="871"/>
                  </a:lnTo>
                  <a:lnTo>
                    <a:pt x="1348" y="860"/>
                  </a:lnTo>
                  <a:lnTo>
                    <a:pt x="1367" y="847"/>
                  </a:lnTo>
                  <a:lnTo>
                    <a:pt x="1388" y="834"/>
                  </a:lnTo>
                  <a:lnTo>
                    <a:pt x="1411" y="819"/>
                  </a:lnTo>
                  <a:lnTo>
                    <a:pt x="1432" y="804"/>
                  </a:lnTo>
                  <a:lnTo>
                    <a:pt x="1452" y="788"/>
                  </a:lnTo>
                  <a:lnTo>
                    <a:pt x="1469" y="775"/>
                  </a:lnTo>
                  <a:lnTo>
                    <a:pt x="1500" y="751"/>
                  </a:lnTo>
                  <a:lnTo>
                    <a:pt x="1528" y="727"/>
                  </a:lnTo>
                  <a:lnTo>
                    <a:pt x="1555" y="699"/>
                  </a:lnTo>
                  <a:lnTo>
                    <a:pt x="1584" y="667"/>
                  </a:lnTo>
                  <a:lnTo>
                    <a:pt x="1604" y="644"/>
                  </a:lnTo>
                  <a:lnTo>
                    <a:pt x="1626" y="617"/>
                  </a:lnTo>
                  <a:lnTo>
                    <a:pt x="1650" y="589"/>
                  </a:lnTo>
                  <a:lnTo>
                    <a:pt x="1671" y="560"/>
                  </a:lnTo>
                  <a:lnTo>
                    <a:pt x="1691" y="529"/>
                  </a:lnTo>
                  <a:lnTo>
                    <a:pt x="1715" y="494"/>
                  </a:lnTo>
                  <a:lnTo>
                    <a:pt x="1922" y="615"/>
                  </a:lnTo>
                  <a:lnTo>
                    <a:pt x="1719" y="0"/>
                  </a:lnTo>
                  <a:lnTo>
                    <a:pt x="1062" y="116"/>
                  </a:lnTo>
                  <a:lnTo>
                    <a:pt x="1283" y="242"/>
                  </a:lnTo>
                  <a:lnTo>
                    <a:pt x="1265" y="268"/>
                  </a:lnTo>
                  <a:lnTo>
                    <a:pt x="1245" y="292"/>
                  </a:lnTo>
                  <a:lnTo>
                    <a:pt x="1225" y="315"/>
                  </a:lnTo>
                  <a:lnTo>
                    <a:pt x="1205" y="337"/>
                  </a:lnTo>
                  <a:lnTo>
                    <a:pt x="1189" y="353"/>
                  </a:lnTo>
                  <a:lnTo>
                    <a:pt x="1171" y="372"/>
                  </a:lnTo>
                  <a:lnTo>
                    <a:pt x="1151" y="387"/>
                  </a:lnTo>
                  <a:lnTo>
                    <a:pt x="1129" y="404"/>
                  </a:lnTo>
                  <a:lnTo>
                    <a:pt x="1103" y="421"/>
                  </a:lnTo>
                  <a:lnTo>
                    <a:pt x="1081" y="436"/>
                  </a:lnTo>
                  <a:lnTo>
                    <a:pt x="1062" y="447"/>
                  </a:lnTo>
                  <a:lnTo>
                    <a:pt x="1034" y="462"/>
                  </a:lnTo>
                  <a:lnTo>
                    <a:pt x="1010" y="472"/>
                  </a:lnTo>
                  <a:lnTo>
                    <a:pt x="989" y="479"/>
                  </a:lnTo>
                  <a:lnTo>
                    <a:pt x="967" y="486"/>
                  </a:lnTo>
                  <a:lnTo>
                    <a:pt x="935" y="495"/>
                  </a:lnTo>
                  <a:lnTo>
                    <a:pt x="903" y="500"/>
                  </a:lnTo>
                  <a:lnTo>
                    <a:pt x="871" y="503"/>
                  </a:lnTo>
                  <a:lnTo>
                    <a:pt x="824" y="505"/>
                  </a:lnTo>
                  <a:lnTo>
                    <a:pt x="762" y="506"/>
                  </a:lnTo>
                  <a:lnTo>
                    <a:pt x="715" y="500"/>
                  </a:lnTo>
                  <a:lnTo>
                    <a:pt x="672" y="490"/>
                  </a:lnTo>
                  <a:lnTo>
                    <a:pt x="623" y="475"/>
                  </a:lnTo>
                  <a:lnTo>
                    <a:pt x="579" y="457"/>
                  </a:lnTo>
                  <a:lnTo>
                    <a:pt x="534" y="435"/>
                  </a:lnTo>
                  <a:lnTo>
                    <a:pt x="495" y="409"/>
                  </a:lnTo>
                  <a:lnTo>
                    <a:pt x="456" y="375"/>
                  </a:lnTo>
                  <a:lnTo>
                    <a:pt x="0" y="638"/>
                  </a:lnTo>
                  <a:lnTo>
                    <a:pt x="19" y="660"/>
                  </a:lnTo>
                  <a:lnTo>
                    <a:pt x="46" y="686"/>
                  </a:lnTo>
                  <a:lnTo>
                    <a:pt x="68" y="708"/>
                  </a:lnTo>
                  <a:lnTo>
                    <a:pt x="90" y="729"/>
                  </a:lnTo>
                  <a:lnTo>
                    <a:pt x="112" y="750"/>
                  </a:lnTo>
                  <a:lnTo>
                    <a:pt x="138" y="772"/>
                  </a:lnTo>
                  <a:lnTo>
                    <a:pt x="162" y="790"/>
                  </a:lnTo>
                  <a:lnTo>
                    <a:pt x="186" y="808"/>
                  </a:lnTo>
                  <a:lnTo>
                    <a:pt x="214" y="826"/>
                  </a:lnTo>
                  <a:lnTo>
                    <a:pt x="240" y="844"/>
                  </a:lnTo>
                  <a:lnTo>
                    <a:pt x="268" y="862"/>
                  </a:lnTo>
                  <a:lnTo>
                    <a:pt x="293" y="876"/>
                  </a:lnTo>
                  <a:lnTo>
                    <a:pt x="319" y="891"/>
                  </a:lnTo>
                  <a:lnTo>
                    <a:pt x="343" y="903"/>
                  </a:lnTo>
                  <a:lnTo>
                    <a:pt x="376" y="918"/>
                  </a:lnTo>
                  <a:lnTo>
                    <a:pt x="407" y="931"/>
                  </a:lnTo>
                  <a:lnTo>
                    <a:pt x="442" y="945"/>
                  </a:lnTo>
                  <a:lnTo>
                    <a:pt x="468" y="954"/>
                  </a:lnTo>
                  <a:lnTo>
                    <a:pt x="494" y="964"/>
                  </a:lnTo>
                  <a:lnTo>
                    <a:pt x="523" y="973"/>
                  </a:lnTo>
                  <a:lnTo>
                    <a:pt x="552" y="981"/>
                  </a:lnTo>
                  <a:lnTo>
                    <a:pt x="581" y="987"/>
                  </a:lnTo>
                  <a:lnTo>
                    <a:pt x="614" y="994"/>
                  </a:lnTo>
                  <a:lnTo>
                    <a:pt x="647" y="1000"/>
                  </a:lnTo>
                  <a:lnTo>
                    <a:pt x="681" y="1004"/>
                  </a:lnTo>
                  <a:lnTo>
                    <a:pt x="716" y="1007"/>
                  </a:lnTo>
                  <a:lnTo>
                    <a:pt x="743" y="1008"/>
                  </a:lnTo>
                  <a:lnTo>
                    <a:pt x="779" y="1011"/>
                  </a:lnTo>
                  <a:lnTo>
                    <a:pt x="815" y="1011"/>
                  </a:lnTo>
                  <a:lnTo>
                    <a:pt x="844" y="1009"/>
                  </a:lnTo>
                  <a:lnTo>
                    <a:pt x="875" y="1008"/>
                  </a:lnTo>
                  <a:lnTo>
                    <a:pt x="909" y="1006"/>
                  </a:lnTo>
                  <a:lnTo>
                    <a:pt x="940" y="1002"/>
                  </a:lnTo>
                  <a:lnTo>
                    <a:pt x="966" y="99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2" name="Freeform 10"/>
            <p:cNvSpPr>
              <a:spLocks/>
            </p:cNvSpPr>
            <p:nvPr/>
          </p:nvSpPr>
          <p:spPr bwMode="auto">
            <a:xfrm>
              <a:off x="-1984" y="1346"/>
              <a:ext cx="975" cy="1803"/>
            </a:xfrm>
            <a:custGeom>
              <a:avLst/>
              <a:gdLst>
                <a:gd name="T0" fmla="*/ 954 w 975"/>
                <a:gd name="T1" fmla="*/ 4 h 1803"/>
                <a:gd name="T2" fmla="*/ 904 w 975"/>
                <a:gd name="T3" fmla="*/ 13 h 1803"/>
                <a:gd name="T4" fmla="*/ 861 w 975"/>
                <a:gd name="T5" fmla="*/ 24 h 1803"/>
                <a:gd name="T6" fmla="*/ 818 w 975"/>
                <a:gd name="T7" fmla="*/ 37 h 1803"/>
                <a:gd name="T8" fmla="*/ 775 w 975"/>
                <a:gd name="T9" fmla="*/ 52 h 1803"/>
                <a:gd name="T10" fmla="*/ 727 w 975"/>
                <a:gd name="T11" fmla="*/ 72 h 1803"/>
                <a:gd name="T12" fmla="*/ 679 w 975"/>
                <a:gd name="T13" fmla="*/ 93 h 1803"/>
                <a:gd name="T14" fmla="*/ 633 w 975"/>
                <a:gd name="T15" fmla="*/ 116 h 1803"/>
                <a:gd name="T16" fmla="*/ 593 w 975"/>
                <a:gd name="T17" fmla="*/ 140 h 1803"/>
                <a:gd name="T18" fmla="*/ 554 w 975"/>
                <a:gd name="T19" fmla="*/ 165 h 1803"/>
                <a:gd name="T20" fmla="*/ 510 w 975"/>
                <a:gd name="T21" fmla="*/ 197 h 1803"/>
                <a:gd name="T22" fmla="*/ 471 w 975"/>
                <a:gd name="T23" fmla="*/ 226 h 1803"/>
                <a:gd name="T24" fmla="*/ 410 w 975"/>
                <a:gd name="T25" fmla="*/ 281 h 1803"/>
                <a:gd name="T26" fmla="*/ 357 w 975"/>
                <a:gd name="T27" fmla="*/ 335 h 1803"/>
                <a:gd name="T28" fmla="*/ 315 w 975"/>
                <a:gd name="T29" fmla="*/ 385 h 1803"/>
                <a:gd name="T30" fmla="*/ 271 w 975"/>
                <a:gd name="T31" fmla="*/ 442 h 1803"/>
                <a:gd name="T32" fmla="*/ 231 w 975"/>
                <a:gd name="T33" fmla="*/ 505 h 1803"/>
                <a:gd name="T34" fmla="*/ 195 w 975"/>
                <a:gd name="T35" fmla="*/ 566 h 1803"/>
                <a:gd name="T36" fmla="*/ 164 w 975"/>
                <a:gd name="T37" fmla="*/ 636 h 1803"/>
                <a:gd name="T38" fmla="*/ 138 w 975"/>
                <a:gd name="T39" fmla="*/ 709 h 1803"/>
                <a:gd name="T40" fmla="*/ 110 w 975"/>
                <a:gd name="T41" fmla="*/ 801 h 1803"/>
                <a:gd name="T42" fmla="*/ 94 w 975"/>
                <a:gd name="T43" fmla="*/ 890 h 1803"/>
                <a:gd name="T44" fmla="*/ 80 w 975"/>
                <a:gd name="T45" fmla="*/ 1006 h 1803"/>
                <a:gd name="T46" fmla="*/ 80 w 975"/>
                <a:gd name="T47" fmla="*/ 1106 h 1803"/>
                <a:gd name="T48" fmla="*/ 90 w 975"/>
                <a:gd name="T49" fmla="*/ 1197 h 1803"/>
                <a:gd name="T50" fmla="*/ 106 w 975"/>
                <a:gd name="T51" fmla="*/ 1291 h 1803"/>
                <a:gd name="T52" fmla="*/ 135 w 975"/>
                <a:gd name="T53" fmla="*/ 1393 h 1803"/>
                <a:gd name="T54" fmla="*/ 171 w 975"/>
                <a:gd name="T55" fmla="*/ 1489 h 1803"/>
                <a:gd name="T56" fmla="*/ 219 w 975"/>
                <a:gd name="T57" fmla="*/ 1579 h 1803"/>
                <a:gd name="T58" fmla="*/ 668 w 975"/>
                <a:gd name="T59" fmla="*/ 1803 h 1803"/>
                <a:gd name="T60" fmla="*/ 657 w 975"/>
                <a:gd name="T61" fmla="*/ 1326 h 1803"/>
                <a:gd name="T62" fmla="*/ 617 w 975"/>
                <a:gd name="T63" fmla="*/ 1251 h 1803"/>
                <a:gd name="T64" fmla="*/ 592 w 975"/>
                <a:gd name="T65" fmla="*/ 1178 h 1803"/>
                <a:gd name="T66" fmla="*/ 584 w 975"/>
                <a:gd name="T67" fmla="*/ 1109 h 1803"/>
                <a:gd name="T68" fmla="*/ 580 w 975"/>
                <a:gd name="T69" fmla="*/ 1041 h 1803"/>
                <a:gd name="T70" fmla="*/ 587 w 975"/>
                <a:gd name="T71" fmla="*/ 960 h 1803"/>
                <a:gd name="T72" fmla="*/ 606 w 975"/>
                <a:gd name="T73" fmla="*/ 881 h 1803"/>
                <a:gd name="T74" fmla="*/ 634 w 975"/>
                <a:gd name="T75" fmla="*/ 807 h 1803"/>
                <a:gd name="T76" fmla="*/ 668 w 975"/>
                <a:gd name="T77" fmla="*/ 749 h 1803"/>
                <a:gd name="T78" fmla="*/ 699 w 975"/>
                <a:gd name="T79" fmla="*/ 707 h 1803"/>
                <a:gd name="T80" fmla="*/ 736 w 975"/>
                <a:gd name="T81" fmla="*/ 664 h 1803"/>
                <a:gd name="T82" fmla="*/ 771 w 975"/>
                <a:gd name="T83" fmla="*/ 629 h 1803"/>
                <a:gd name="T84" fmla="*/ 812 w 975"/>
                <a:gd name="T85" fmla="*/ 597 h 1803"/>
                <a:gd name="T86" fmla="*/ 860 w 975"/>
                <a:gd name="T87" fmla="*/ 565 h 1803"/>
                <a:gd name="T88" fmla="*/ 906 w 975"/>
                <a:gd name="T89" fmla="*/ 539 h 1803"/>
                <a:gd name="T90" fmla="*/ 975 w 975"/>
                <a:gd name="T91" fmla="*/ 516 h 18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5"/>
                <a:gd name="T139" fmla="*/ 0 h 1803"/>
                <a:gd name="T140" fmla="*/ 975 w 975"/>
                <a:gd name="T141" fmla="*/ 1803 h 18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5" h="1803">
                  <a:moveTo>
                    <a:pt x="975" y="0"/>
                  </a:moveTo>
                  <a:lnTo>
                    <a:pt x="954" y="4"/>
                  </a:lnTo>
                  <a:lnTo>
                    <a:pt x="933" y="7"/>
                  </a:lnTo>
                  <a:lnTo>
                    <a:pt x="904" y="13"/>
                  </a:lnTo>
                  <a:lnTo>
                    <a:pt x="883" y="18"/>
                  </a:lnTo>
                  <a:lnTo>
                    <a:pt x="861" y="24"/>
                  </a:lnTo>
                  <a:lnTo>
                    <a:pt x="840" y="31"/>
                  </a:lnTo>
                  <a:lnTo>
                    <a:pt x="818" y="37"/>
                  </a:lnTo>
                  <a:lnTo>
                    <a:pt x="797" y="43"/>
                  </a:lnTo>
                  <a:lnTo>
                    <a:pt x="775" y="52"/>
                  </a:lnTo>
                  <a:lnTo>
                    <a:pt x="749" y="62"/>
                  </a:lnTo>
                  <a:lnTo>
                    <a:pt x="727" y="72"/>
                  </a:lnTo>
                  <a:lnTo>
                    <a:pt x="704" y="82"/>
                  </a:lnTo>
                  <a:lnTo>
                    <a:pt x="679" y="93"/>
                  </a:lnTo>
                  <a:lnTo>
                    <a:pt x="655" y="105"/>
                  </a:lnTo>
                  <a:lnTo>
                    <a:pt x="633" y="116"/>
                  </a:lnTo>
                  <a:lnTo>
                    <a:pt x="612" y="129"/>
                  </a:lnTo>
                  <a:lnTo>
                    <a:pt x="593" y="140"/>
                  </a:lnTo>
                  <a:lnTo>
                    <a:pt x="575" y="153"/>
                  </a:lnTo>
                  <a:lnTo>
                    <a:pt x="554" y="165"/>
                  </a:lnTo>
                  <a:lnTo>
                    <a:pt x="531" y="181"/>
                  </a:lnTo>
                  <a:lnTo>
                    <a:pt x="510" y="197"/>
                  </a:lnTo>
                  <a:lnTo>
                    <a:pt x="490" y="213"/>
                  </a:lnTo>
                  <a:lnTo>
                    <a:pt x="471" y="226"/>
                  </a:lnTo>
                  <a:lnTo>
                    <a:pt x="440" y="251"/>
                  </a:lnTo>
                  <a:lnTo>
                    <a:pt x="410" y="281"/>
                  </a:lnTo>
                  <a:lnTo>
                    <a:pt x="385" y="303"/>
                  </a:lnTo>
                  <a:lnTo>
                    <a:pt x="357" y="335"/>
                  </a:lnTo>
                  <a:lnTo>
                    <a:pt x="337" y="358"/>
                  </a:lnTo>
                  <a:lnTo>
                    <a:pt x="315" y="385"/>
                  </a:lnTo>
                  <a:lnTo>
                    <a:pt x="291" y="414"/>
                  </a:lnTo>
                  <a:lnTo>
                    <a:pt x="271" y="442"/>
                  </a:lnTo>
                  <a:lnTo>
                    <a:pt x="251" y="474"/>
                  </a:lnTo>
                  <a:lnTo>
                    <a:pt x="231" y="505"/>
                  </a:lnTo>
                  <a:lnTo>
                    <a:pt x="211" y="538"/>
                  </a:lnTo>
                  <a:lnTo>
                    <a:pt x="195" y="566"/>
                  </a:lnTo>
                  <a:lnTo>
                    <a:pt x="179" y="601"/>
                  </a:lnTo>
                  <a:lnTo>
                    <a:pt x="164" y="636"/>
                  </a:lnTo>
                  <a:lnTo>
                    <a:pt x="151" y="671"/>
                  </a:lnTo>
                  <a:lnTo>
                    <a:pt x="138" y="709"/>
                  </a:lnTo>
                  <a:lnTo>
                    <a:pt x="121" y="757"/>
                  </a:lnTo>
                  <a:lnTo>
                    <a:pt x="110" y="801"/>
                  </a:lnTo>
                  <a:lnTo>
                    <a:pt x="99" y="846"/>
                  </a:lnTo>
                  <a:lnTo>
                    <a:pt x="94" y="890"/>
                  </a:lnTo>
                  <a:lnTo>
                    <a:pt x="86" y="942"/>
                  </a:lnTo>
                  <a:lnTo>
                    <a:pt x="80" y="1006"/>
                  </a:lnTo>
                  <a:lnTo>
                    <a:pt x="79" y="1056"/>
                  </a:lnTo>
                  <a:lnTo>
                    <a:pt x="80" y="1106"/>
                  </a:lnTo>
                  <a:lnTo>
                    <a:pt x="85" y="1153"/>
                  </a:lnTo>
                  <a:lnTo>
                    <a:pt x="90" y="1197"/>
                  </a:lnTo>
                  <a:lnTo>
                    <a:pt x="96" y="1243"/>
                  </a:lnTo>
                  <a:lnTo>
                    <a:pt x="106" y="1291"/>
                  </a:lnTo>
                  <a:lnTo>
                    <a:pt x="119" y="1341"/>
                  </a:lnTo>
                  <a:lnTo>
                    <a:pt x="135" y="1393"/>
                  </a:lnTo>
                  <a:lnTo>
                    <a:pt x="152" y="1442"/>
                  </a:lnTo>
                  <a:lnTo>
                    <a:pt x="171" y="1489"/>
                  </a:lnTo>
                  <a:lnTo>
                    <a:pt x="193" y="1535"/>
                  </a:lnTo>
                  <a:lnTo>
                    <a:pt x="219" y="1579"/>
                  </a:lnTo>
                  <a:lnTo>
                    <a:pt x="0" y="1704"/>
                  </a:lnTo>
                  <a:lnTo>
                    <a:pt x="668" y="1803"/>
                  </a:lnTo>
                  <a:lnTo>
                    <a:pt x="914" y="1188"/>
                  </a:lnTo>
                  <a:lnTo>
                    <a:pt x="657" y="1326"/>
                  </a:lnTo>
                  <a:lnTo>
                    <a:pt x="632" y="1286"/>
                  </a:lnTo>
                  <a:lnTo>
                    <a:pt x="617" y="1251"/>
                  </a:lnTo>
                  <a:lnTo>
                    <a:pt x="602" y="1215"/>
                  </a:lnTo>
                  <a:lnTo>
                    <a:pt x="592" y="1178"/>
                  </a:lnTo>
                  <a:lnTo>
                    <a:pt x="586" y="1143"/>
                  </a:lnTo>
                  <a:lnTo>
                    <a:pt x="584" y="1109"/>
                  </a:lnTo>
                  <a:lnTo>
                    <a:pt x="580" y="1075"/>
                  </a:lnTo>
                  <a:lnTo>
                    <a:pt x="580" y="1041"/>
                  </a:lnTo>
                  <a:lnTo>
                    <a:pt x="582" y="1000"/>
                  </a:lnTo>
                  <a:lnTo>
                    <a:pt x="587" y="960"/>
                  </a:lnTo>
                  <a:lnTo>
                    <a:pt x="596" y="916"/>
                  </a:lnTo>
                  <a:lnTo>
                    <a:pt x="606" y="881"/>
                  </a:lnTo>
                  <a:lnTo>
                    <a:pt x="621" y="842"/>
                  </a:lnTo>
                  <a:lnTo>
                    <a:pt x="634" y="807"/>
                  </a:lnTo>
                  <a:lnTo>
                    <a:pt x="653" y="774"/>
                  </a:lnTo>
                  <a:lnTo>
                    <a:pt x="668" y="749"/>
                  </a:lnTo>
                  <a:lnTo>
                    <a:pt x="684" y="728"/>
                  </a:lnTo>
                  <a:lnTo>
                    <a:pt x="699" y="707"/>
                  </a:lnTo>
                  <a:lnTo>
                    <a:pt x="717" y="686"/>
                  </a:lnTo>
                  <a:lnTo>
                    <a:pt x="736" y="664"/>
                  </a:lnTo>
                  <a:lnTo>
                    <a:pt x="752" y="649"/>
                  </a:lnTo>
                  <a:lnTo>
                    <a:pt x="771" y="629"/>
                  </a:lnTo>
                  <a:lnTo>
                    <a:pt x="790" y="614"/>
                  </a:lnTo>
                  <a:lnTo>
                    <a:pt x="812" y="597"/>
                  </a:lnTo>
                  <a:lnTo>
                    <a:pt x="838" y="579"/>
                  </a:lnTo>
                  <a:lnTo>
                    <a:pt x="860" y="565"/>
                  </a:lnTo>
                  <a:lnTo>
                    <a:pt x="879" y="554"/>
                  </a:lnTo>
                  <a:lnTo>
                    <a:pt x="906" y="539"/>
                  </a:lnTo>
                  <a:lnTo>
                    <a:pt x="933" y="528"/>
                  </a:lnTo>
                  <a:lnTo>
                    <a:pt x="975" y="516"/>
                  </a:lnTo>
                  <a:lnTo>
                    <a:pt x="975"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3" name="Freeform 11"/>
            <p:cNvSpPr>
              <a:spLocks/>
            </p:cNvSpPr>
            <p:nvPr/>
          </p:nvSpPr>
          <p:spPr bwMode="auto">
            <a:xfrm>
              <a:off x="-1232" y="1102"/>
              <a:ext cx="1448" cy="1632"/>
            </a:xfrm>
            <a:custGeom>
              <a:avLst/>
              <a:gdLst>
                <a:gd name="T0" fmla="*/ 572 w 1448"/>
                <a:gd name="T1" fmla="*/ 242 h 1632"/>
                <a:gd name="T2" fmla="*/ 624 w 1448"/>
                <a:gd name="T3" fmla="*/ 253 h 1632"/>
                <a:gd name="T4" fmla="*/ 665 w 1448"/>
                <a:gd name="T5" fmla="*/ 263 h 1632"/>
                <a:gd name="T6" fmla="*/ 708 w 1448"/>
                <a:gd name="T7" fmla="*/ 276 h 1632"/>
                <a:gd name="T8" fmla="*/ 751 w 1448"/>
                <a:gd name="T9" fmla="*/ 290 h 1632"/>
                <a:gd name="T10" fmla="*/ 801 w 1448"/>
                <a:gd name="T11" fmla="*/ 310 h 1632"/>
                <a:gd name="T12" fmla="*/ 848 w 1448"/>
                <a:gd name="T13" fmla="*/ 331 h 1632"/>
                <a:gd name="T14" fmla="*/ 894 w 1448"/>
                <a:gd name="T15" fmla="*/ 354 h 1632"/>
                <a:gd name="T16" fmla="*/ 934 w 1448"/>
                <a:gd name="T17" fmla="*/ 379 h 1632"/>
                <a:gd name="T18" fmla="*/ 974 w 1448"/>
                <a:gd name="T19" fmla="*/ 404 h 1632"/>
                <a:gd name="T20" fmla="*/ 1018 w 1448"/>
                <a:gd name="T21" fmla="*/ 435 h 1632"/>
                <a:gd name="T22" fmla="*/ 1056 w 1448"/>
                <a:gd name="T23" fmla="*/ 464 h 1632"/>
                <a:gd name="T24" fmla="*/ 1117 w 1448"/>
                <a:gd name="T25" fmla="*/ 518 h 1632"/>
                <a:gd name="T26" fmla="*/ 1170 w 1448"/>
                <a:gd name="T27" fmla="*/ 572 h 1632"/>
                <a:gd name="T28" fmla="*/ 1211 w 1448"/>
                <a:gd name="T29" fmla="*/ 622 h 1632"/>
                <a:gd name="T30" fmla="*/ 1256 w 1448"/>
                <a:gd name="T31" fmla="*/ 680 h 1632"/>
                <a:gd name="T32" fmla="*/ 1296 w 1448"/>
                <a:gd name="T33" fmla="*/ 743 h 1632"/>
                <a:gd name="T34" fmla="*/ 1332 w 1448"/>
                <a:gd name="T35" fmla="*/ 805 h 1632"/>
                <a:gd name="T36" fmla="*/ 1363 w 1448"/>
                <a:gd name="T37" fmla="*/ 874 h 1632"/>
                <a:gd name="T38" fmla="*/ 1390 w 1448"/>
                <a:gd name="T39" fmla="*/ 948 h 1632"/>
                <a:gd name="T40" fmla="*/ 1417 w 1448"/>
                <a:gd name="T41" fmla="*/ 1039 h 1632"/>
                <a:gd name="T42" fmla="*/ 1434 w 1448"/>
                <a:gd name="T43" fmla="*/ 1128 h 1632"/>
                <a:gd name="T44" fmla="*/ 1447 w 1448"/>
                <a:gd name="T45" fmla="*/ 1244 h 1632"/>
                <a:gd name="T46" fmla="*/ 1447 w 1448"/>
                <a:gd name="T47" fmla="*/ 1343 h 1632"/>
                <a:gd name="T48" fmla="*/ 1437 w 1448"/>
                <a:gd name="T49" fmla="*/ 1435 h 1632"/>
                <a:gd name="T50" fmla="*/ 1422 w 1448"/>
                <a:gd name="T51" fmla="*/ 1528 h 1632"/>
                <a:gd name="T52" fmla="*/ 1392 w 1448"/>
                <a:gd name="T53" fmla="*/ 1632 h 1632"/>
                <a:gd name="T54" fmla="*/ 936 w 1448"/>
                <a:gd name="T55" fmla="*/ 1398 h 1632"/>
                <a:gd name="T56" fmla="*/ 947 w 1448"/>
                <a:gd name="T57" fmla="*/ 1313 h 1632"/>
                <a:gd name="T58" fmla="*/ 945 w 1448"/>
                <a:gd name="T59" fmla="*/ 1237 h 1632"/>
                <a:gd name="T60" fmla="*/ 932 w 1448"/>
                <a:gd name="T61" fmla="*/ 1155 h 1632"/>
                <a:gd name="T62" fmla="*/ 906 w 1448"/>
                <a:gd name="T63" fmla="*/ 1080 h 1632"/>
                <a:gd name="T64" fmla="*/ 874 w 1448"/>
                <a:gd name="T65" fmla="*/ 1013 h 1632"/>
                <a:gd name="T66" fmla="*/ 844 w 1448"/>
                <a:gd name="T67" fmla="*/ 967 h 1632"/>
                <a:gd name="T68" fmla="*/ 811 w 1448"/>
                <a:gd name="T69" fmla="*/ 925 h 1632"/>
                <a:gd name="T70" fmla="*/ 774 w 1448"/>
                <a:gd name="T71" fmla="*/ 887 h 1632"/>
                <a:gd name="T72" fmla="*/ 737 w 1448"/>
                <a:gd name="T73" fmla="*/ 852 h 1632"/>
                <a:gd name="T74" fmla="*/ 688 w 1448"/>
                <a:gd name="T75" fmla="*/ 819 h 1632"/>
                <a:gd name="T76" fmla="*/ 648 w 1448"/>
                <a:gd name="T77" fmla="*/ 794 h 1632"/>
                <a:gd name="T78" fmla="*/ 596 w 1448"/>
                <a:gd name="T79" fmla="*/ 768 h 1632"/>
                <a:gd name="T80" fmla="*/ 553 w 1448"/>
                <a:gd name="T81" fmla="*/ 753 h 1632"/>
                <a:gd name="T82" fmla="*/ 489 w 1448"/>
                <a:gd name="T83" fmla="*/ 740 h 1632"/>
                <a:gd name="T84" fmla="*/ 425 w 1448"/>
                <a:gd name="T85" fmla="*/ 734 h 1632"/>
                <a:gd name="T86" fmla="*/ 408 w 1448"/>
                <a:gd name="T87" fmla="*/ 999 h 1632"/>
                <a:gd name="T88" fmla="*/ 406 w 1448"/>
                <a:gd name="T89" fmla="*/ 0 h 1632"/>
                <a:gd name="T90" fmla="*/ 428 w 1448"/>
                <a:gd name="T91" fmla="*/ 229 h 1632"/>
                <a:gd name="T92" fmla="*/ 493 w 1448"/>
                <a:gd name="T93" fmla="*/ 232 h 1632"/>
                <a:gd name="T94" fmla="*/ 552 w 1448"/>
                <a:gd name="T95" fmla="*/ 239 h 1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1632"/>
                <a:gd name="T146" fmla="*/ 1448 w 1448"/>
                <a:gd name="T147" fmla="*/ 1632 h 1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1632">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19"/>
                  </a:lnTo>
                  <a:lnTo>
                    <a:pt x="1018" y="435"/>
                  </a:lnTo>
                  <a:lnTo>
                    <a:pt x="1037" y="450"/>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4"/>
                  </a:lnTo>
                  <a:lnTo>
                    <a:pt x="1448" y="1294"/>
                  </a:lnTo>
                  <a:lnTo>
                    <a:pt x="1447" y="1343"/>
                  </a:lnTo>
                  <a:lnTo>
                    <a:pt x="1443" y="1391"/>
                  </a:lnTo>
                  <a:lnTo>
                    <a:pt x="1437" y="1435"/>
                  </a:lnTo>
                  <a:lnTo>
                    <a:pt x="1432" y="1481"/>
                  </a:lnTo>
                  <a:lnTo>
                    <a:pt x="1422" y="1528"/>
                  </a:lnTo>
                  <a:lnTo>
                    <a:pt x="1409" y="1579"/>
                  </a:lnTo>
                  <a:lnTo>
                    <a:pt x="1392" y="1632"/>
                  </a:lnTo>
                  <a:lnTo>
                    <a:pt x="1297" y="1337"/>
                  </a:lnTo>
                  <a:lnTo>
                    <a:pt x="936" y="1398"/>
                  </a:lnTo>
                  <a:lnTo>
                    <a:pt x="944" y="1346"/>
                  </a:lnTo>
                  <a:lnTo>
                    <a:pt x="947" y="1313"/>
                  </a:lnTo>
                  <a:lnTo>
                    <a:pt x="947" y="1278"/>
                  </a:lnTo>
                  <a:lnTo>
                    <a:pt x="945" y="1237"/>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sp>
        <p:nvSpPr>
          <p:cNvPr id="109580" name="Text Box 12"/>
          <p:cNvSpPr txBox="1">
            <a:spLocks noChangeArrowheads="1"/>
          </p:cNvSpPr>
          <p:nvPr/>
        </p:nvSpPr>
        <p:spPr bwMode="auto">
          <a:xfrm>
            <a:off x="5470525" y="1930400"/>
            <a:ext cx="3403600" cy="762000"/>
          </a:xfrm>
          <a:prstGeom prst="rect">
            <a:avLst/>
          </a:prstGeom>
          <a:noFill/>
          <a:ln w="9525">
            <a:noFill/>
            <a:miter lim="800000"/>
            <a:headEnd/>
            <a:tailEnd/>
          </a:ln>
          <a:effectLst/>
        </p:spPr>
        <p:txBody>
          <a:bodyPr wrap="none">
            <a:spAutoFit/>
          </a:bodyPr>
          <a:lstStyle/>
          <a:p>
            <a:pPr eaLnBrk="0" hangingPunct="0">
              <a:defRPr/>
            </a:pPr>
            <a:r>
              <a:rPr lang="en-GB" sz="4400" b="1">
                <a:effectLst>
                  <a:outerShdw blurRad="38100" dist="38100" dir="2700000" algn="tl">
                    <a:srgbClr val="FFFFFF"/>
                  </a:outerShdw>
                </a:effectLst>
                <a:latin typeface="Bookman Old Style" pitchFamily="18" charset="0"/>
              </a:rPr>
              <a:t>EMOTIONS</a:t>
            </a:r>
            <a:endParaRPr lang="en-GB" sz="4400" b="1">
              <a:latin typeface="Bookman Old Style" pitchFamily="18" charset="0"/>
            </a:endParaRPr>
          </a:p>
        </p:txBody>
      </p:sp>
      <p:sp>
        <p:nvSpPr>
          <p:cNvPr id="109581" name="Text Box 13"/>
          <p:cNvSpPr txBox="1">
            <a:spLocks noChangeArrowheads="1"/>
          </p:cNvSpPr>
          <p:nvPr/>
        </p:nvSpPr>
        <p:spPr bwMode="auto">
          <a:xfrm>
            <a:off x="1066800" y="2825750"/>
            <a:ext cx="3546475" cy="762000"/>
          </a:xfrm>
          <a:prstGeom prst="rect">
            <a:avLst/>
          </a:prstGeom>
          <a:noFill/>
          <a:ln w="9525">
            <a:noFill/>
            <a:miter lim="800000"/>
            <a:headEnd/>
            <a:tailEnd/>
          </a:ln>
          <a:effectLst/>
        </p:spPr>
        <p:txBody>
          <a:bodyPr wrap="none">
            <a:spAutoFit/>
          </a:bodyPr>
          <a:lstStyle/>
          <a:p>
            <a:pPr eaLnBrk="0" hangingPunct="0">
              <a:defRPr/>
            </a:pPr>
            <a:r>
              <a:rPr lang="en-GB" sz="4400" b="1">
                <a:effectLst>
                  <a:outerShdw blurRad="38100" dist="38100" dir="2700000" algn="tl">
                    <a:srgbClr val="FFFFFF"/>
                  </a:outerShdw>
                </a:effectLst>
                <a:latin typeface="Bookman Old Style" pitchFamily="18" charset="0"/>
              </a:rPr>
              <a:t>THOUGHTS</a:t>
            </a:r>
            <a:endParaRPr lang="en-GB" sz="3200" b="1">
              <a:latin typeface="Bookman Old Style" pitchFamily="18" charset="0"/>
            </a:endParaRPr>
          </a:p>
        </p:txBody>
      </p:sp>
      <p:sp>
        <p:nvSpPr>
          <p:cNvPr id="109582" name="Text Box 14"/>
          <p:cNvSpPr txBox="1">
            <a:spLocks noChangeArrowheads="1"/>
          </p:cNvSpPr>
          <p:nvPr/>
        </p:nvSpPr>
        <p:spPr bwMode="auto">
          <a:xfrm>
            <a:off x="4251325" y="5283200"/>
            <a:ext cx="3393878" cy="769441"/>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BEHAVIOR</a:t>
            </a:r>
            <a:endParaRPr lang="en-GB" sz="4400" b="1" dirty="0">
              <a:latin typeface="Bookman Old Style" pitchFamily="18" charset="0"/>
            </a:endParaRPr>
          </a:p>
        </p:txBody>
      </p:sp>
    </p:spTree>
    <p:extLst>
      <p:ext uri="{BB962C8B-B14F-4D97-AF65-F5344CB8AC3E}">
        <p14:creationId xmlns:p14="http://schemas.microsoft.com/office/powerpoint/2010/main" val="92547824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2"/>
          <p:cNvGrpSpPr>
            <a:grpSpLocks/>
          </p:cNvGrpSpPr>
          <p:nvPr/>
        </p:nvGrpSpPr>
        <p:grpSpPr bwMode="auto">
          <a:xfrm>
            <a:off x="1978025" y="604838"/>
            <a:ext cx="5257800" cy="5481637"/>
            <a:chOff x="1246" y="381"/>
            <a:chExt cx="3312" cy="3453"/>
          </a:xfrm>
        </p:grpSpPr>
        <p:sp>
          <p:nvSpPr>
            <p:cNvPr id="113674" name="Freeform 3"/>
            <p:cNvSpPr>
              <a:spLocks/>
            </p:cNvSpPr>
            <p:nvPr/>
          </p:nvSpPr>
          <p:spPr bwMode="auto">
            <a:xfrm>
              <a:off x="2352" y="381"/>
              <a:ext cx="2128" cy="2674"/>
            </a:xfrm>
            <a:custGeom>
              <a:avLst/>
              <a:gdLst>
                <a:gd name="T0" fmla="*/ 840 w 2128"/>
                <a:gd name="T1" fmla="*/ 356 h 2674"/>
                <a:gd name="T2" fmla="*/ 917 w 2128"/>
                <a:gd name="T3" fmla="*/ 372 h 2674"/>
                <a:gd name="T4" fmla="*/ 977 w 2128"/>
                <a:gd name="T5" fmla="*/ 386 h 2674"/>
                <a:gd name="T6" fmla="*/ 1040 w 2128"/>
                <a:gd name="T7" fmla="*/ 406 h 2674"/>
                <a:gd name="T8" fmla="*/ 1103 w 2128"/>
                <a:gd name="T9" fmla="*/ 427 h 2674"/>
                <a:gd name="T10" fmla="*/ 1176 w 2128"/>
                <a:gd name="T11" fmla="*/ 456 h 2674"/>
                <a:gd name="T12" fmla="*/ 1246 w 2128"/>
                <a:gd name="T13" fmla="*/ 487 h 2674"/>
                <a:gd name="T14" fmla="*/ 1314 w 2128"/>
                <a:gd name="T15" fmla="*/ 521 h 2674"/>
                <a:gd name="T16" fmla="*/ 1372 w 2128"/>
                <a:gd name="T17" fmla="*/ 556 h 2674"/>
                <a:gd name="T18" fmla="*/ 1430 w 2128"/>
                <a:gd name="T19" fmla="*/ 594 h 2674"/>
                <a:gd name="T20" fmla="*/ 1495 w 2128"/>
                <a:gd name="T21" fmla="*/ 640 h 2674"/>
                <a:gd name="T22" fmla="*/ 1552 w 2128"/>
                <a:gd name="T23" fmla="*/ 683 h 2674"/>
                <a:gd name="T24" fmla="*/ 1641 w 2128"/>
                <a:gd name="T25" fmla="*/ 762 h 2674"/>
                <a:gd name="T26" fmla="*/ 1718 w 2128"/>
                <a:gd name="T27" fmla="*/ 841 h 2674"/>
                <a:gd name="T28" fmla="*/ 1780 w 2128"/>
                <a:gd name="T29" fmla="*/ 914 h 2674"/>
                <a:gd name="T30" fmla="*/ 1845 w 2128"/>
                <a:gd name="T31" fmla="*/ 1000 h 2674"/>
                <a:gd name="T32" fmla="*/ 1905 w 2128"/>
                <a:gd name="T33" fmla="*/ 1092 h 2674"/>
                <a:gd name="T34" fmla="*/ 1956 w 2128"/>
                <a:gd name="T35" fmla="*/ 1183 h 2674"/>
                <a:gd name="T36" fmla="*/ 2003 w 2128"/>
                <a:gd name="T37" fmla="*/ 1284 h 2674"/>
                <a:gd name="T38" fmla="*/ 2042 w 2128"/>
                <a:gd name="T39" fmla="*/ 1393 h 2674"/>
                <a:gd name="T40" fmla="*/ 2083 w 2128"/>
                <a:gd name="T41" fmla="*/ 1527 h 2674"/>
                <a:gd name="T42" fmla="*/ 2107 w 2128"/>
                <a:gd name="T43" fmla="*/ 1658 h 2674"/>
                <a:gd name="T44" fmla="*/ 2126 w 2128"/>
                <a:gd name="T45" fmla="*/ 1830 h 2674"/>
                <a:gd name="T46" fmla="*/ 2126 w 2128"/>
                <a:gd name="T47" fmla="*/ 1975 h 2674"/>
                <a:gd name="T48" fmla="*/ 2112 w 2128"/>
                <a:gd name="T49" fmla="*/ 2108 h 2674"/>
                <a:gd name="T50" fmla="*/ 2089 w 2128"/>
                <a:gd name="T51" fmla="*/ 2246 h 2674"/>
                <a:gd name="T52" fmla="*/ 2045 w 2128"/>
                <a:gd name="T53" fmla="*/ 2398 h 2674"/>
                <a:gd name="T54" fmla="*/ 1994 w 2128"/>
                <a:gd name="T55" fmla="*/ 2538 h 2674"/>
                <a:gd name="T56" fmla="*/ 1913 w 2128"/>
                <a:gd name="T57" fmla="*/ 2674 h 2674"/>
                <a:gd name="T58" fmla="*/ 1320 w 2128"/>
                <a:gd name="T59" fmla="*/ 2244 h 2674"/>
                <a:gd name="T60" fmla="*/ 1359 w 2128"/>
                <a:gd name="T61" fmla="*/ 2135 h 2674"/>
                <a:gd name="T62" fmla="*/ 1383 w 2128"/>
                <a:gd name="T63" fmla="*/ 2030 h 2674"/>
                <a:gd name="T64" fmla="*/ 1392 w 2128"/>
                <a:gd name="T65" fmla="*/ 1932 h 2674"/>
                <a:gd name="T66" fmla="*/ 1388 w 2128"/>
                <a:gd name="T67" fmla="*/ 1820 h 2674"/>
                <a:gd name="T68" fmla="*/ 1369 w 2128"/>
                <a:gd name="T69" fmla="*/ 1697 h 2674"/>
                <a:gd name="T70" fmla="*/ 1332 w 2128"/>
                <a:gd name="T71" fmla="*/ 1587 h 2674"/>
                <a:gd name="T72" fmla="*/ 1285 w 2128"/>
                <a:gd name="T73" fmla="*/ 1488 h 2674"/>
                <a:gd name="T74" fmla="*/ 1239 w 2128"/>
                <a:gd name="T75" fmla="*/ 1420 h 2674"/>
                <a:gd name="T76" fmla="*/ 1191 w 2128"/>
                <a:gd name="T77" fmla="*/ 1359 h 2674"/>
                <a:gd name="T78" fmla="*/ 1137 w 2128"/>
                <a:gd name="T79" fmla="*/ 1304 h 2674"/>
                <a:gd name="T80" fmla="*/ 1082 w 2128"/>
                <a:gd name="T81" fmla="*/ 1252 h 2674"/>
                <a:gd name="T82" fmla="*/ 1011 w 2128"/>
                <a:gd name="T83" fmla="*/ 1204 h 2674"/>
                <a:gd name="T84" fmla="*/ 951 w 2128"/>
                <a:gd name="T85" fmla="*/ 1166 h 2674"/>
                <a:gd name="T86" fmla="*/ 875 w 2128"/>
                <a:gd name="T87" fmla="*/ 1129 h 2674"/>
                <a:gd name="T88" fmla="*/ 812 w 2128"/>
                <a:gd name="T89" fmla="*/ 1106 h 2674"/>
                <a:gd name="T90" fmla="*/ 718 w 2128"/>
                <a:gd name="T91" fmla="*/ 1087 h 2674"/>
                <a:gd name="T92" fmla="*/ 624 w 2128"/>
                <a:gd name="T93" fmla="*/ 1079 h 2674"/>
                <a:gd name="T94" fmla="*/ 599 w 2128"/>
                <a:gd name="T95" fmla="*/ 1467 h 2674"/>
                <a:gd name="T96" fmla="*/ 597 w 2128"/>
                <a:gd name="T97" fmla="*/ 0 h 2674"/>
                <a:gd name="T98" fmla="*/ 629 w 2128"/>
                <a:gd name="T99" fmla="*/ 336 h 2674"/>
                <a:gd name="T100" fmla="*/ 725 w 2128"/>
                <a:gd name="T101" fmla="*/ 341 h 2674"/>
                <a:gd name="T102" fmla="*/ 811 w 2128"/>
                <a:gd name="T103" fmla="*/ 351 h 2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8"/>
                <a:gd name="T157" fmla="*/ 0 h 2674"/>
                <a:gd name="T158" fmla="*/ 2128 w 2128"/>
                <a:gd name="T159" fmla="*/ 2674 h 2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8" h="2674">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8"/>
                  </a:lnTo>
                  <a:lnTo>
                    <a:pt x="1495" y="640"/>
                  </a:lnTo>
                  <a:lnTo>
                    <a:pt x="1524" y="663"/>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30"/>
                  </a:lnTo>
                  <a:lnTo>
                    <a:pt x="2128" y="1903"/>
                  </a:lnTo>
                  <a:lnTo>
                    <a:pt x="2126" y="1975"/>
                  </a:lnTo>
                  <a:lnTo>
                    <a:pt x="2120" y="2043"/>
                  </a:lnTo>
                  <a:lnTo>
                    <a:pt x="2112" y="2108"/>
                  </a:lnTo>
                  <a:lnTo>
                    <a:pt x="2104" y="2176"/>
                  </a:lnTo>
                  <a:lnTo>
                    <a:pt x="2089" y="2246"/>
                  </a:lnTo>
                  <a:lnTo>
                    <a:pt x="2070" y="2320"/>
                  </a:lnTo>
                  <a:lnTo>
                    <a:pt x="2045" y="2398"/>
                  </a:lnTo>
                  <a:lnTo>
                    <a:pt x="2021" y="2469"/>
                  </a:lnTo>
                  <a:lnTo>
                    <a:pt x="1994" y="2538"/>
                  </a:lnTo>
                  <a:lnTo>
                    <a:pt x="1953" y="2606"/>
                  </a:lnTo>
                  <a:lnTo>
                    <a:pt x="1913" y="2674"/>
                  </a:lnTo>
                  <a:lnTo>
                    <a:pt x="1286" y="2312"/>
                  </a:lnTo>
                  <a:lnTo>
                    <a:pt x="1320" y="2244"/>
                  </a:lnTo>
                  <a:lnTo>
                    <a:pt x="1343" y="2192"/>
                  </a:lnTo>
                  <a:lnTo>
                    <a:pt x="1359" y="2135"/>
                  </a:lnTo>
                  <a:lnTo>
                    <a:pt x="1374" y="2080"/>
                  </a:lnTo>
                  <a:lnTo>
                    <a:pt x="1383" y="2030"/>
                  </a:lnTo>
                  <a:lnTo>
                    <a:pt x="1387" y="1980"/>
                  </a:lnTo>
                  <a:lnTo>
                    <a:pt x="1392" y="1932"/>
                  </a:lnTo>
                  <a:lnTo>
                    <a:pt x="1392" y="1880"/>
                  </a:lnTo>
                  <a:lnTo>
                    <a:pt x="1388" y="1820"/>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5" name="Freeform 4"/>
            <p:cNvSpPr>
              <a:spLocks/>
            </p:cNvSpPr>
            <p:nvPr/>
          </p:nvSpPr>
          <p:spPr bwMode="auto">
            <a:xfrm>
              <a:off x="1734" y="2348"/>
              <a:ext cx="2824" cy="1486"/>
            </a:xfrm>
            <a:custGeom>
              <a:avLst/>
              <a:gdLst>
                <a:gd name="T0" fmla="*/ 1448 w 2824"/>
                <a:gd name="T1" fmla="*/ 1463 h 1486"/>
                <a:gd name="T2" fmla="*/ 1526 w 2824"/>
                <a:gd name="T3" fmla="*/ 1448 h 1486"/>
                <a:gd name="T4" fmla="*/ 1586 w 2824"/>
                <a:gd name="T5" fmla="*/ 1434 h 1486"/>
                <a:gd name="T6" fmla="*/ 1650 w 2824"/>
                <a:gd name="T7" fmla="*/ 1416 h 1486"/>
                <a:gd name="T8" fmla="*/ 1712 w 2824"/>
                <a:gd name="T9" fmla="*/ 1393 h 1486"/>
                <a:gd name="T10" fmla="*/ 1786 w 2824"/>
                <a:gd name="T11" fmla="*/ 1364 h 1486"/>
                <a:gd name="T12" fmla="*/ 1856 w 2824"/>
                <a:gd name="T13" fmla="*/ 1333 h 1486"/>
                <a:gd name="T14" fmla="*/ 1924 w 2824"/>
                <a:gd name="T15" fmla="*/ 1299 h 1486"/>
                <a:gd name="T16" fmla="*/ 1980 w 2824"/>
                <a:gd name="T17" fmla="*/ 1264 h 1486"/>
                <a:gd name="T18" fmla="*/ 2039 w 2824"/>
                <a:gd name="T19" fmla="*/ 1227 h 1486"/>
                <a:gd name="T20" fmla="*/ 2103 w 2824"/>
                <a:gd name="T21" fmla="*/ 1181 h 1486"/>
                <a:gd name="T22" fmla="*/ 2158 w 2824"/>
                <a:gd name="T23" fmla="*/ 1139 h 1486"/>
                <a:gd name="T24" fmla="*/ 2244 w 2824"/>
                <a:gd name="T25" fmla="*/ 1068 h 1486"/>
                <a:gd name="T26" fmla="*/ 2327 w 2824"/>
                <a:gd name="T27" fmla="*/ 981 h 1486"/>
                <a:gd name="T28" fmla="*/ 2388 w 2824"/>
                <a:gd name="T29" fmla="*/ 908 h 1486"/>
                <a:gd name="T30" fmla="*/ 2455 w 2824"/>
                <a:gd name="T31" fmla="*/ 824 h 1486"/>
                <a:gd name="T32" fmla="*/ 2519 w 2824"/>
                <a:gd name="T33" fmla="*/ 727 h 1486"/>
                <a:gd name="T34" fmla="*/ 2526 w 2824"/>
                <a:gd name="T35" fmla="*/ 0 h 1486"/>
                <a:gd name="T36" fmla="*/ 1885 w 2824"/>
                <a:gd name="T37" fmla="*/ 356 h 1486"/>
                <a:gd name="T38" fmla="*/ 1828 w 2824"/>
                <a:gd name="T39" fmla="*/ 429 h 1486"/>
                <a:gd name="T40" fmla="*/ 1770 w 2824"/>
                <a:gd name="T41" fmla="*/ 495 h 1486"/>
                <a:gd name="T42" fmla="*/ 1720 w 2824"/>
                <a:gd name="T43" fmla="*/ 547 h 1486"/>
                <a:gd name="T44" fmla="*/ 1658 w 2824"/>
                <a:gd name="T45" fmla="*/ 594 h 1486"/>
                <a:gd name="T46" fmla="*/ 1587 w 2824"/>
                <a:gd name="T47" fmla="*/ 641 h 1486"/>
                <a:gd name="T48" fmla="*/ 1519 w 2824"/>
                <a:gd name="T49" fmla="*/ 680 h 1486"/>
                <a:gd name="T50" fmla="*/ 1453 w 2824"/>
                <a:gd name="T51" fmla="*/ 704 h 1486"/>
                <a:gd name="T52" fmla="*/ 1374 w 2824"/>
                <a:gd name="T53" fmla="*/ 728 h 1486"/>
                <a:gd name="T54" fmla="*/ 1280 w 2824"/>
                <a:gd name="T55" fmla="*/ 740 h 1486"/>
                <a:gd name="T56" fmla="*/ 1119 w 2824"/>
                <a:gd name="T57" fmla="*/ 744 h 1486"/>
                <a:gd name="T58" fmla="*/ 987 w 2824"/>
                <a:gd name="T59" fmla="*/ 720 h 1486"/>
                <a:gd name="T60" fmla="*/ 849 w 2824"/>
                <a:gd name="T61" fmla="*/ 672 h 1486"/>
                <a:gd name="T62" fmla="*/ 726 w 2824"/>
                <a:gd name="T63" fmla="*/ 602 h 1486"/>
                <a:gd name="T64" fmla="*/ 0 w 2824"/>
                <a:gd name="T65" fmla="*/ 939 h 1486"/>
                <a:gd name="T66" fmla="*/ 66 w 2824"/>
                <a:gd name="T67" fmla="*/ 1008 h 1486"/>
                <a:gd name="T68" fmla="*/ 131 w 2824"/>
                <a:gd name="T69" fmla="*/ 1071 h 1486"/>
                <a:gd name="T70" fmla="*/ 202 w 2824"/>
                <a:gd name="T71" fmla="*/ 1134 h 1486"/>
                <a:gd name="T72" fmla="*/ 273 w 2824"/>
                <a:gd name="T73" fmla="*/ 1188 h 1486"/>
                <a:gd name="T74" fmla="*/ 352 w 2824"/>
                <a:gd name="T75" fmla="*/ 1241 h 1486"/>
                <a:gd name="T76" fmla="*/ 430 w 2824"/>
                <a:gd name="T77" fmla="*/ 1288 h 1486"/>
                <a:gd name="T78" fmla="*/ 503 w 2824"/>
                <a:gd name="T79" fmla="*/ 1327 h 1486"/>
                <a:gd name="T80" fmla="*/ 597 w 2824"/>
                <a:gd name="T81" fmla="*/ 1369 h 1486"/>
                <a:gd name="T82" fmla="*/ 687 w 2824"/>
                <a:gd name="T83" fmla="*/ 1403 h 1486"/>
                <a:gd name="T84" fmla="*/ 768 w 2824"/>
                <a:gd name="T85" fmla="*/ 1431 h 1486"/>
                <a:gd name="T86" fmla="*/ 852 w 2824"/>
                <a:gd name="T87" fmla="*/ 1452 h 1486"/>
                <a:gd name="T88" fmla="*/ 950 w 2824"/>
                <a:gd name="T89" fmla="*/ 1469 h 1486"/>
                <a:gd name="T90" fmla="*/ 1051 w 2824"/>
                <a:gd name="T91" fmla="*/ 1481 h 1486"/>
                <a:gd name="T92" fmla="*/ 1144 w 2824"/>
                <a:gd name="T93" fmla="*/ 1486 h 1486"/>
                <a:gd name="T94" fmla="*/ 1239 w 2824"/>
                <a:gd name="T95" fmla="*/ 1484 h 1486"/>
                <a:gd name="T96" fmla="*/ 1335 w 2824"/>
                <a:gd name="T97" fmla="*/ 1479 h 1486"/>
                <a:gd name="T98" fmla="*/ 1419 w 2824"/>
                <a:gd name="T99" fmla="*/ 1468 h 14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4"/>
                <a:gd name="T151" fmla="*/ 0 h 1486"/>
                <a:gd name="T152" fmla="*/ 2824 w 2824"/>
                <a:gd name="T153" fmla="*/ 1486 h 14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4" h="1486">
                  <a:moveTo>
                    <a:pt x="1419" y="1468"/>
                  </a:moveTo>
                  <a:lnTo>
                    <a:pt x="1448" y="1463"/>
                  </a:lnTo>
                  <a:lnTo>
                    <a:pt x="1487" y="1456"/>
                  </a:lnTo>
                  <a:lnTo>
                    <a:pt x="1526" y="1448"/>
                  </a:lnTo>
                  <a:lnTo>
                    <a:pt x="1553" y="1442"/>
                  </a:lnTo>
                  <a:lnTo>
                    <a:pt x="1586" y="1434"/>
                  </a:lnTo>
                  <a:lnTo>
                    <a:pt x="1618" y="1424"/>
                  </a:lnTo>
                  <a:lnTo>
                    <a:pt x="1650" y="1416"/>
                  </a:lnTo>
                  <a:lnTo>
                    <a:pt x="1679" y="1406"/>
                  </a:lnTo>
                  <a:lnTo>
                    <a:pt x="1712" y="1393"/>
                  </a:lnTo>
                  <a:lnTo>
                    <a:pt x="1752" y="1379"/>
                  </a:lnTo>
                  <a:lnTo>
                    <a:pt x="1786" y="1364"/>
                  </a:lnTo>
                  <a:lnTo>
                    <a:pt x="1819" y="1350"/>
                  </a:lnTo>
                  <a:lnTo>
                    <a:pt x="1856" y="1333"/>
                  </a:lnTo>
                  <a:lnTo>
                    <a:pt x="1891" y="1316"/>
                  </a:lnTo>
                  <a:lnTo>
                    <a:pt x="1924" y="1299"/>
                  </a:lnTo>
                  <a:lnTo>
                    <a:pt x="1953" y="1280"/>
                  </a:lnTo>
                  <a:lnTo>
                    <a:pt x="1980" y="1264"/>
                  </a:lnTo>
                  <a:lnTo>
                    <a:pt x="2008" y="1244"/>
                  </a:lnTo>
                  <a:lnTo>
                    <a:pt x="2039" y="1227"/>
                  </a:lnTo>
                  <a:lnTo>
                    <a:pt x="2073" y="1204"/>
                  </a:lnTo>
                  <a:lnTo>
                    <a:pt x="2103" y="1181"/>
                  </a:lnTo>
                  <a:lnTo>
                    <a:pt x="2133" y="1159"/>
                  </a:lnTo>
                  <a:lnTo>
                    <a:pt x="2158" y="1139"/>
                  </a:lnTo>
                  <a:lnTo>
                    <a:pt x="2204" y="1104"/>
                  </a:lnTo>
                  <a:lnTo>
                    <a:pt x="2244" y="1068"/>
                  </a:lnTo>
                  <a:lnTo>
                    <a:pt x="2285" y="1028"/>
                  </a:lnTo>
                  <a:lnTo>
                    <a:pt x="2327" y="981"/>
                  </a:lnTo>
                  <a:lnTo>
                    <a:pt x="2356" y="947"/>
                  </a:lnTo>
                  <a:lnTo>
                    <a:pt x="2388" y="908"/>
                  </a:lnTo>
                  <a:lnTo>
                    <a:pt x="2424" y="866"/>
                  </a:lnTo>
                  <a:lnTo>
                    <a:pt x="2455" y="824"/>
                  </a:lnTo>
                  <a:lnTo>
                    <a:pt x="2484" y="778"/>
                  </a:lnTo>
                  <a:lnTo>
                    <a:pt x="2519" y="727"/>
                  </a:lnTo>
                  <a:lnTo>
                    <a:pt x="2824" y="905"/>
                  </a:lnTo>
                  <a:lnTo>
                    <a:pt x="2526" y="0"/>
                  </a:lnTo>
                  <a:lnTo>
                    <a:pt x="1560" y="172"/>
                  </a:lnTo>
                  <a:lnTo>
                    <a:pt x="1885" y="356"/>
                  </a:lnTo>
                  <a:lnTo>
                    <a:pt x="1857" y="395"/>
                  </a:lnTo>
                  <a:lnTo>
                    <a:pt x="1828" y="429"/>
                  </a:lnTo>
                  <a:lnTo>
                    <a:pt x="1799" y="463"/>
                  </a:lnTo>
                  <a:lnTo>
                    <a:pt x="1770" y="495"/>
                  </a:lnTo>
                  <a:lnTo>
                    <a:pt x="1746" y="520"/>
                  </a:lnTo>
                  <a:lnTo>
                    <a:pt x="1720" y="547"/>
                  </a:lnTo>
                  <a:lnTo>
                    <a:pt x="1691" y="570"/>
                  </a:lnTo>
                  <a:lnTo>
                    <a:pt x="1658" y="594"/>
                  </a:lnTo>
                  <a:lnTo>
                    <a:pt x="1620" y="620"/>
                  </a:lnTo>
                  <a:lnTo>
                    <a:pt x="1587" y="641"/>
                  </a:lnTo>
                  <a:lnTo>
                    <a:pt x="1560" y="657"/>
                  </a:lnTo>
                  <a:lnTo>
                    <a:pt x="1519" y="680"/>
                  </a:lnTo>
                  <a:lnTo>
                    <a:pt x="1484" y="694"/>
                  </a:lnTo>
                  <a:lnTo>
                    <a:pt x="1453" y="704"/>
                  </a:lnTo>
                  <a:lnTo>
                    <a:pt x="1420" y="715"/>
                  </a:lnTo>
                  <a:lnTo>
                    <a:pt x="1374" y="728"/>
                  </a:lnTo>
                  <a:lnTo>
                    <a:pt x="1327" y="735"/>
                  </a:lnTo>
                  <a:lnTo>
                    <a:pt x="1280" y="740"/>
                  </a:lnTo>
                  <a:lnTo>
                    <a:pt x="1210" y="743"/>
                  </a:lnTo>
                  <a:lnTo>
                    <a:pt x="1119" y="744"/>
                  </a:lnTo>
                  <a:lnTo>
                    <a:pt x="1050" y="735"/>
                  </a:lnTo>
                  <a:lnTo>
                    <a:pt x="987" y="720"/>
                  </a:lnTo>
                  <a:lnTo>
                    <a:pt x="914" y="699"/>
                  </a:lnTo>
                  <a:lnTo>
                    <a:pt x="849" y="672"/>
                  </a:lnTo>
                  <a:lnTo>
                    <a:pt x="784" y="639"/>
                  </a:lnTo>
                  <a:lnTo>
                    <a:pt x="726" y="602"/>
                  </a:lnTo>
                  <a:lnTo>
                    <a:pt x="670" y="552"/>
                  </a:lnTo>
                  <a:lnTo>
                    <a:pt x="0" y="939"/>
                  </a:lnTo>
                  <a:lnTo>
                    <a:pt x="27" y="971"/>
                  </a:lnTo>
                  <a:lnTo>
                    <a:pt x="66" y="1008"/>
                  </a:lnTo>
                  <a:lnTo>
                    <a:pt x="98" y="1041"/>
                  </a:lnTo>
                  <a:lnTo>
                    <a:pt x="131" y="1071"/>
                  </a:lnTo>
                  <a:lnTo>
                    <a:pt x="163" y="1102"/>
                  </a:lnTo>
                  <a:lnTo>
                    <a:pt x="202" y="1134"/>
                  </a:lnTo>
                  <a:lnTo>
                    <a:pt x="237" y="1162"/>
                  </a:lnTo>
                  <a:lnTo>
                    <a:pt x="273" y="1188"/>
                  </a:lnTo>
                  <a:lnTo>
                    <a:pt x="313" y="1214"/>
                  </a:lnTo>
                  <a:lnTo>
                    <a:pt x="352" y="1241"/>
                  </a:lnTo>
                  <a:lnTo>
                    <a:pt x="393" y="1267"/>
                  </a:lnTo>
                  <a:lnTo>
                    <a:pt x="430" y="1288"/>
                  </a:lnTo>
                  <a:lnTo>
                    <a:pt x="467" y="1309"/>
                  </a:lnTo>
                  <a:lnTo>
                    <a:pt x="503" y="1327"/>
                  </a:lnTo>
                  <a:lnTo>
                    <a:pt x="551" y="1350"/>
                  </a:lnTo>
                  <a:lnTo>
                    <a:pt x="597" y="1369"/>
                  </a:lnTo>
                  <a:lnTo>
                    <a:pt x="648" y="1388"/>
                  </a:lnTo>
                  <a:lnTo>
                    <a:pt x="687" y="1403"/>
                  </a:lnTo>
                  <a:lnTo>
                    <a:pt x="725" y="1418"/>
                  </a:lnTo>
                  <a:lnTo>
                    <a:pt x="768" y="1431"/>
                  </a:lnTo>
                  <a:lnTo>
                    <a:pt x="810" y="1442"/>
                  </a:lnTo>
                  <a:lnTo>
                    <a:pt x="852" y="1452"/>
                  </a:lnTo>
                  <a:lnTo>
                    <a:pt x="901" y="1461"/>
                  </a:lnTo>
                  <a:lnTo>
                    <a:pt x="950" y="1469"/>
                  </a:lnTo>
                  <a:lnTo>
                    <a:pt x="1000" y="1476"/>
                  </a:lnTo>
                  <a:lnTo>
                    <a:pt x="1051" y="1481"/>
                  </a:lnTo>
                  <a:lnTo>
                    <a:pt x="1090" y="1482"/>
                  </a:lnTo>
                  <a:lnTo>
                    <a:pt x="1144" y="1486"/>
                  </a:lnTo>
                  <a:lnTo>
                    <a:pt x="1197" y="1486"/>
                  </a:lnTo>
                  <a:lnTo>
                    <a:pt x="1239" y="1484"/>
                  </a:lnTo>
                  <a:lnTo>
                    <a:pt x="1285" y="1482"/>
                  </a:lnTo>
                  <a:lnTo>
                    <a:pt x="1335" y="1479"/>
                  </a:lnTo>
                  <a:lnTo>
                    <a:pt x="1380" y="1473"/>
                  </a:lnTo>
                  <a:lnTo>
                    <a:pt x="1419" y="146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6" name="Freeform 5"/>
            <p:cNvSpPr>
              <a:spLocks/>
            </p:cNvSpPr>
            <p:nvPr/>
          </p:nvSpPr>
          <p:spPr bwMode="auto">
            <a:xfrm>
              <a:off x="1246" y="740"/>
              <a:ext cx="1433" cy="2649"/>
            </a:xfrm>
            <a:custGeom>
              <a:avLst/>
              <a:gdLst>
                <a:gd name="T0" fmla="*/ 1402 w 1433"/>
                <a:gd name="T1" fmla="*/ 5 h 2649"/>
                <a:gd name="T2" fmla="*/ 1329 w 1433"/>
                <a:gd name="T3" fmla="*/ 19 h 2649"/>
                <a:gd name="T4" fmla="*/ 1266 w 1433"/>
                <a:gd name="T5" fmla="*/ 36 h 2649"/>
                <a:gd name="T6" fmla="*/ 1203 w 1433"/>
                <a:gd name="T7" fmla="*/ 53 h 2649"/>
                <a:gd name="T8" fmla="*/ 1140 w 1433"/>
                <a:gd name="T9" fmla="*/ 76 h 2649"/>
                <a:gd name="T10" fmla="*/ 1069 w 1433"/>
                <a:gd name="T11" fmla="*/ 105 h 2649"/>
                <a:gd name="T12" fmla="*/ 999 w 1433"/>
                <a:gd name="T13" fmla="*/ 136 h 2649"/>
                <a:gd name="T14" fmla="*/ 931 w 1433"/>
                <a:gd name="T15" fmla="*/ 170 h 2649"/>
                <a:gd name="T16" fmla="*/ 873 w 1433"/>
                <a:gd name="T17" fmla="*/ 205 h 2649"/>
                <a:gd name="T18" fmla="*/ 814 w 1433"/>
                <a:gd name="T19" fmla="*/ 243 h 2649"/>
                <a:gd name="T20" fmla="*/ 750 w 1433"/>
                <a:gd name="T21" fmla="*/ 290 h 2649"/>
                <a:gd name="T22" fmla="*/ 693 w 1433"/>
                <a:gd name="T23" fmla="*/ 332 h 2649"/>
                <a:gd name="T24" fmla="*/ 602 w 1433"/>
                <a:gd name="T25" fmla="*/ 413 h 2649"/>
                <a:gd name="T26" fmla="*/ 525 w 1433"/>
                <a:gd name="T27" fmla="*/ 492 h 2649"/>
                <a:gd name="T28" fmla="*/ 463 w 1433"/>
                <a:gd name="T29" fmla="*/ 565 h 2649"/>
                <a:gd name="T30" fmla="*/ 399 w 1433"/>
                <a:gd name="T31" fmla="*/ 649 h 2649"/>
                <a:gd name="T32" fmla="*/ 340 w 1433"/>
                <a:gd name="T33" fmla="*/ 741 h 2649"/>
                <a:gd name="T34" fmla="*/ 287 w 1433"/>
                <a:gd name="T35" fmla="*/ 832 h 2649"/>
                <a:gd name="T36" fmla="*/ 242 w 1433"/>
                <a:gd name="T37" fmla="*/ 934 h 2649"/>
                <a:gd name="T38" fmla="*/ 203 w 1433"/>
                <a:gd name="T39" fmla="*/ 1042 h 2649"/>
                <a:gd name="T40" fmla="*/ 162 w 1433"/>
                <a:gd name="T41" fmla="*/ 1176 h 2649"/>
                <a:gd name="T42" fmla="*/ 138 w 1433"/>
                <a:gd name="T43" fmla="*/ 1307 h 2649"/>
                <a:gd name="T44" fmla="*/ 119 w 1433"/>
                <a:gd name="T45" fmla="*/ 1477 h 2649"/>
                <a:gd name="T46" fmla="*/ 119 w 1433"/>
                <a:gd name="T47" fmla="*/ 1624 h 2649"/>
                <a:gd name="T48" fmla="*/ 133 w 1433"/>
                <a:gd name="T49" fmla="*/ 1759 h 2649"/>
                <a:gd name="T50" fmla="*/ 156 w 1433"/>
                <a:gd name="T51" fmla="*/ 1896 h 2649"/>
                <a:gd name="T52" fmla="*/ 199 w 1433"/>
                <a:gd name="T53" fmla="*/ 2047 h 2649"/>
                <a:gd name="T54" fmla="*/ 251 w 1433"/>
                <a:gd name="T55" fmla="*/ 2187 h 2649"/>
                <a:gd name="T56" fmla="*/ 322 w 1433"/>
                <a:gd name="T57" fmla="*/ 2320 h 2649"/>
                <a:gd name="T58" fmla="*/ 983 w 1433"/>
                <a:gd name="T59" fmla="*/ 2649 h 2649"/>
                <a:gd name="T60" fmla="*/ 967 w 1433"/>
                <a:gd name="T61" fmla="*/ 1948 h 2649"/>
                <a:gd name="T62" fmla="*/ 907 w 1433"/>
                <a:gd name="T63" fmla="*/ 1838 h 2649"/>
                <a:gd name="T64" fmla="*/ 871 w 1433"/>
                <a:gd name="T65" fmla="*/ 1731 h 2649"/>
                <a:gd name="T66" fmla="*/ 858 w 1433"/>
                <a:gd name="T67" fmla="*/ 1629 h 2649"/>
                <a:gd name="T68" fmla="*/ 853 w 1433"/>
                <a:gd name="T69" fmla="*/ 1529 h 2649"/>
                <a:gd name="T70" fmla="*/ 863 w 1433"/>
                <a:gd name="T71" fmla="*/ 1411 h 2649"/>
                <a:gd name="T72" fmla="*/ 890 w 1433"/>
                <a:gd name="T73" fmla="*/ 1294 h 2649"/>
                <a:gd name="T74" fmla="*/ 933 w 1433"/>
                <a:gd name="T75" fmla="*/ 1186 h 2649"/>
                <a:gd name="T76" fmla="*/ 983 w 1433"/>
                <a:gd name="T77" fmla="*/ 1100 h 2649"/>
                <a:gd name="T78" fmla="*/ 1028 w 1433"/>
                <a:gd name="T79" fmla="*/ 1039 h 2649"/>
                <a:gd name="T80" fmla="*/ 1081 w 1433"/>
                <a:gd name="T81" fmla="*/ 976 h 2649"/>
                <a:gd name="T82" fmla="*/ 1133 w 1433"/>
                <a:gd name="T83" fmla="*/ 924 h 2649"/>
                <a:gd name="T84" fmla="*/ 1193 w 1433"/>
                <a:gd name="T85" fmla="*/ 877 h 2649"/>
                <a:gd name="T86" fmla="*/ 1264 w 1433"/>
                <a:gd name="T87" fmla="*/ 830 h 2649"/>
                <a:gd name="T88" fmla="*/ 1332 w 1433"/>
                <a:gd name="T89" fmla="*/ 791 h 2649"/>
                <a:gd name="T90" fmla="*/ 1433 w 1433"/>
                <a:gd name="T91" fmla="*/ 757 h 2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3"/>
                <a:gd name="T139" fmla="*/ 0 h 2649"/>
                <a:gd name="T140" fmla="*/ 1433 w 1433"/>
                <a:gd name="T141" fmla="*/ 2649 h 2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3" h="2649">
                  <a:moveTo>
                    <a:pt x="1433" y="0"/>
                  </a:moveTo>
                  <a:lnTo>
                    <a:pt x="1402" y="5"/>
                  </a:lnTo>
                  <a:lnTo>
                    <a:pt x="1371" y="10"/>
                  </a:lnTo>
                  <a:lnTo>
                    <a:pt x="1329" y="19"/>
                  </a:lnTo>
                  <a:lnTo>
                    <a:pt x="1298" y="26"/>
                  </a:lnTo>
                  <a:lnTo>
                    <a:pt x="1266" y="36"/>
                  </a:lnTo>
                  <a:lnTo>
                    <a:pt x="1235" y="45"/>
                  </a:lnTo>
                  <a:lnTo>
                    <a:pt x="1203" y="53"/>
                  </a:lnTo>
                  <a:lnTo>
                    <a:pt x="1172" y="63"/>
                  </a:lnTo>
                  <a:lnTo>
                    <a:pt x="1140" y="76"/>
                  </a:lnTo>
                  <a:lnTo>
                    <a:pt x="1101" y="91"/>
                  </a:lnTo>
                  <a:lnTo>
                    <a:pt x="1069" y="105"/>
                  </a:lnTo>
                  <a:lnTo>
                    <a:pt x="1035" y="120"/>
                  </a:lnTo>
                  <a:lnTo>
                    <a:pt x="999" y="136"/>
                  </a:lnTo>
                  <a:lnTo>
                    <a:pt x="963" y="154"/>
                  </a:lnTo>
                  <a:lnTo>
                    <a:pt x="931" y="170"/>
                  </a:lnTo>
                  <a:lnTo>
                    <a:pt x="900" y="189"/>
                  </a:lnTo>
                  <a:lnTo>
                    <a:pt x="873" y="205"/>
                  </a:lnTo>
                  <a:lnTo>
                    <a:pt x="845" y="225"/>
                  </a:lnTo>
                  <a:lnTo>
                    <a:pt x="814" y="243"/>
                  </a:lnTo>
                  <a:lnTo>
                    <a:pt x="780" y="265"/>
                  </a:lnTo>
                  <a:lnTo>
                    <a:pt x="750" y="290"/>
                  </a:lnTo>
                  <a:lnTo>
                    <a:pt x="721" y="312"/>
                  </a:lnTo>
                  <a:lnTo>
                    <a:pt x="693" y="332"/>
                  </a:lnTo>
                  <a:lnTo>
                    <a:pt x="648" y="369"/>
                  </a:lnTo>
                  <a:lnTo>
                    <a:pt x="602" y="413"/>
                  </a:lnTo>
                  <a:lnTo>
                    <a:pt x="567" y="445"/>
                  </a:lnTo>
                  <a:lnTo>
                    <a:pt x="525" y="492"/>
                  </a:lnTo>
                  <a:lnTo>
                    <a:pt x="496" y="526"/>
                  </a:lnTo>
                  <a:lnTo>
                    <a:pt x="463" y="565"/>
                  </a:lnTo>
                  <a:lnTo>
                    <a:pt x="428" y="608"/>
                  </a:lnTo>
                  <a:lnTo>
                    <a:pt x="399" y="649"/>
                  </a:lnTo>
                  <a:lnTo>
                    <a:pt x="369" y="696"/>
                  </a:lnTo>
                  <a:lnTo>
                    <a:pt x="340" y="741"/>
                  </a:lnTo>
                  <a:lnTo>
                    <a:pt x="311" y="790"/>
                  </a:lnTo>
                  <a:lnTo>
                    <a:pt x="287" y="832"/>
                  </a:lnTo>
                  <a:lnTo>
                    <a:pt x="264" y="883"/>
                  </a:lnTo>
                  <a:lnTo>
                    <a:pt x="242" y="934"/>
                  </a:lnTo>
                  <a:lnTo>
                    <a:pt x="222" y="985"/>
                  </a:lnTo>
                  <a:lnTo>
                    <a:pt x="203" y="1042"/>
                  </a:lnTo>
                  <a:lnTo>
                    <a:pt x="178" y="1112"/>
                  </a:lnTo>
                  <a:lnTo>
                    <a:pt x="162" y="1176"/>
                  </a:lnTo>
                  <a:lnTo>
                    <a:pt x="146" y="1243"/>
                  </a:lnTo>
                  <a:lnTo>
                    <a:pt x="138" y="1307"/>
                  </a:lnTo>
                  <a:lnTo>
                    <a:pt x="127" y="1383"/>
                  </a:lnTo>
                  <a:lnTo>
                    <a:pt x="119" y="1477"/>
                  </a:lnTo>
                  <a:lnTo>
                    <a:pt x="117" y="1552"/>
                  </a:lnTo>
                  <a:lnTo>
                    <a:pt x="119" y="1624"/>
                  </a:lnTo>
                  <a:lnTo>
                    <a:pt x="125" y="1694"/>
                  </a:lnTo>
                  <a:lnTo>
                    <a:pt x="133" y="1759"/>
                  </a:lnTo>
                  <a:lnTo>
                    <a:pt x="141" y="1827"/>
                  </a:lnTo>
                  <a:lnTo>
                    <a:pt x="156" y="1896"/>
                  </a:lnTo>
                  <a:lnTo>
                    <a:pt x="175" y="1971"/>
                  </a:lnTo>
                  <a:lnTo>
                    <a:pt x="199" y="2047"/>
                  </a:lnTo>
                  <a:lnTo>
                    <a:pt x="224" y="2118"/>
                  </a:lnTo>
                  <a:lnTo>
                    <a:pt x="251" y="2187"/>
                  </a:lnTo>
                  <a:lnTo>
                    <a:pt x="284" y="2255"/>
                  </a:lnTo>
                  <a:lnTo>
                    <a:pt x="322" y="2320"/>
                  </a:lnTo>
                  <a:lnTo>
                    <a:pt x="0" y="2503"/>
                  </a:lnTo>
                  <a:lnTo>
                    <a:pt x="983" y="2649"/>
                  </a:lnTo>
                  <a:lnTo>
                    <a:pt x="1344" y="1746"/>
                  </a:lnTo>
                  <a:lnTo>
                    <a:pt x="967" y="1948"/>
                  </a:lnTo>
                  <a:lnTo>
                    <a:pt x="929" y="1890"/>
                  </a:lnTo>
                  <a:lnTo>
                    <a:pt x="907" y="1838"/>
                  </a:lnTo>
                  <a:lnTo>
                    <a:pt x="886" y="1785"/>
                  </a:lnTo>
                  <a:lnTo>
                    <a:pt x="871" y="1731"/>
                  </a:lnTo>
                  <a:lnTo>
                    <a:pt x="861" y="1679"/>
                  </a:lnTo>
                  <a:lnTo>
                    <a:pt x="858" y="1629"/>
                  </a:lnTo>
                  <a:lnTo>
                    <a:pt x="853" y="1579"/>
                  </a:lnTo>
                  <a:lnTo>
                    <a:pt x="853" y="1529"/>
                  </a:lnTo>
                  <a:lnTo>
                    <a:pt x="857" y="1469"/>
                  </a:lnTo>
                  <a:lnTo>
                    <a:pt x="863" y="1411"/>
                  </a:lnTo>
                  <a:lnTo>
                    <a:pt x="876" y="1346"/>
                  </a:lnTo>
                  <a:lnTo>
                    <a:pt x="890" y="1294"/>
                  </a:lnTo>
                  <a:lnTo>
                    <a:pt x="913" y="1236"/>
                  </a:lnTo>
                  <a:lnTo>
                    <a:pt x="933" y="1186"/>
                  </a:lnTo>
                  <a:lnTo>
                    <a:pt x="960" y="1137"/>
                  </a:lnTo>
                  <a:lnTo>
                    <a:pt x="983" y="1100"/>
                  </a:lnTo>
                  <a:lnTo>
                    <a:pt x="1005" y="1069"/>
                  </a:lnTo>
                  <a:lnTo>
                    <a:pt x="1028" y="1039"/>
                  </a:lnTo>
                  <a:lnTo>
                    <a:pt x="1054" y="1008"/>
                  </a:lnTo>
                  <a:lnTo>
                    <a:pt x="1081" y="976"/>
                  </a:lnTo>
                  <a:lnTo>
                    <a:pt x="1106" y="953"/>
                  </a:lnTo>
                  <a:lnTo>
                    <a:pt x="1133" y="924"/>
                  </a:lnTo>
                  <a:lnTo>
                    <a:pt x="1161" y="901"/>
                  </a:lnTo>
                  <a:lnTo>
                    <a:pt x="1193" y="877"/>
                  </a:lnTo>
                  <a:lnTo>
                    <a:pt x="1232" y="851"/>
                  </a:lnTo>
                  <a:lnTo>
                    <a:pt x="1264" y="830"/>
                  </a:lnTo>
                  <a:lnTo>
                    <a:pt x="1292" y="814"/>
                  </a:lnTo>
                  <a:lnTo>
                    <a:pt x="1332" y="791"/>
                  </a:lnTo>
                  <a:lnTo>
                    <a:pt x="1371" y="775"/>
                  </a:lnTo>
                  <a:lnTo>
                    <a:pt x="1433" y="757"/>
                  </a:lnTo>
                  <a:lnTo>
                    <a:pt x="1433"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7" name="Freeform 6"/>
            <p:cNvSpPr>
              <a:spLocks/>
            </p:cNvSpPr>
            <p:nvPr/>
          </p:nvSpPr>
          <p:spPr bwMode="auto">
            <a:xfrm>
              <a:off x="2352" y="381"/>
              <a:ext cx="2128" cy="2398"/>
            </a:xfrm>
            <a:custGeom>
              <a:avLst/>
              <a:gdLst>
                <a:gd name="T0" fmla="*/ 840 w 2128"/>
                <a:gd name="T1" fmla="*/ 356 h 2398"/>
                <a:gd name="T2" fmla="*/ 917 w 2128"/>
                <a:gd name="T3" fmla="*/ 372 h 2398"/>
                <a:gd name="T4" fmla="*/ 977 w 2128"/>
                <a:gd name="T5" fmla="*/ 386 h 2398"/>
                <a:gd name="T6" fmla="*/ 1040 w 2128"/>
                <a:gd name="T7" fmla="*/ 406 h 2398"/>
                <a:gd name="T8" fmla="*/ 1103 w 2128"/>
                <a:gd name="T9" fmla="*/ 427 h 2398"/>
                <a:gd name="T10" fmla="*/ 1176 w 2128"/>
                <a:gd name="T11" fmla="*/ 456 h 2398"/>
                <a:gd name="T12" fmla="*/ 1246 w 2128"/>
                <a:gd name="T13" fmla="*/ 487 h 2398"/>
                <a:gd name="T14" fmla="*/ 1314 w 2128"/>
                <a:gd name="T15" fmla="*/ 521 h 2398"/>
                <a:gd name="T16" fmla="*/ 1372 w 2128"/>
                <a:gd name="T17" fmla="*/ 556 h 2398"/>
                <a:gd name="T18" fmla="*/ 1430 w 2128"/>
                <a:gd name="T19" fmla="*/ 594 h 2398"/>
                <a:gd name="T20" fmla="*/ 1495 w 2128"/>
                <a:gd name="T21" fmla="*/ 639 h 2398"/>
                <a:gd name="T22" fmla="*/ 1552 w 2128"/>
                <a:gd name="T23" fmla="*/ 683 h 2398"/>
                <a:gd name="T24" fmla="*/ 1641 w 2128"/>
                <a:gd name="T25" fmla="*/ 762 h 2398"/>
                <a:gd name="T26" fmla="*/ 1718 w 2128"/>
                <a:gd name="T27" fmla="*/ 841 h 2398"/>
                <a:gd name="T28" fmla="*/ 1780 w 2128"/>
                <a:gd name="T29" fmla="*/ 914 h 2398"/>
                <a:gd name="T30" fmla="*/ 1845 w 2128"/>
                <a:gd name="T31" fmla="*/ 1000 h 2398"/>
                <a:gd name="T32" fmla="*/ 1905 w 2128"/>
                <a:gd name="T33" fmla="*/ 1092 h 2398"/>
                <a:gd name="T34" fmla="*/ 1956 w 2128"/>
                <a:gd name="T35" fmla="*/ 1183 h 2398"/>
                <a:gd name="T36" fmla="*/ 2003 w 2128"/>
                <a:gd name="T37" fmla="*/ 1284 h 2398"/>
                <a:gd name="T38" fmla="*/ 2042 w 2128"/>
                <a:gd name="T39" fmla="*/ 1393 h 2398"/>
                <a:gd name="T40" fmla="*/ 2083 w 2128"/>
                <a:gd name="T41" fmla="*/ 1527 h 2398"/>
                <a:gd name="T42" fmla="*/ 2107 w 2128"/>
                <a:gd name="T43" fmla="*/ 1658 h 2398"/>
                <a:gd name="T44" fmla="*/ 2126 w 2128"/>
                <a:gd name="T45" fmla="*/ 1828 h 2398"/>
                <a:gd name="T46" fmla="*/ 2126 w 2128"/>
                <a:gd name="T47" fmla="*/ 1974 h 2398"/>
                <a:gd name="T48" fmla="*/ 2112 w 2128"/>
                <a:gd name="T49" fmla="*/ 2108 h 2398"/>
                <a:gd name="T50" fmla="*/ 2089 w 2128"/>
                <a:gd name="T51" fmla="*/ 2246 h 2398"/>
                <a:gd name="T52" fmla="*/ 2045 w 2128"/>
                <a:gd name="T53" fmla="*/ 2398 h 2398"/>
                <a:gd name="T54" fmla="*/ 1375 w 2128"/>
                <a:gd name="T55" fmla="*/ 2055 h 2398"/>
                <a:gd name="T56" fmla="*/ 1392 w 2128"/>
                <a:gd name="T57" fmla="*/ 1930 h 2398"/>
                <a:gd name="T58" fmla="*/ 1388 w 2128"/>
                <a:gd name="T59" fmla="*/ 1818 h 2398"/>
                <a:gd name="T60" fmla="*/ 1369 w 2128"/>
                <a:gd name="T61" fmla="*/ 1697 h 2398"/>
                <a:gd name="T62" fmla="*/ 1332 w 2128"/>
                <a:gd name="T63" fmla="*/ 1587 h 2398"/>
                <a:gd name="T64" fmla="*/ 1285 w 2128"/>
                <a:gd name="T65" fmla="*/ 1488 h 2398"/>
                <a:gd name="T66" fmla="*/ 1239 w 2128"/>
                <a:gd name="T67" fmla="*/ 1420 h 2398"/>
                <a:gd name="T68" fmla="*/ 1191 w 2128"/>
                <a:gd name="T69" fmla="*/ 1359 h 2398"/>
                <a:gd name="T70" fmla="*/ 1137 w 2128"/>
                <a:gd name="T71" fmla="*/ 1304 h 2398"/>
                <a:gd name="T72" fmla="*/ 1082 w 2128"/>
                <a:gd name="T73" fmla="*/ 1252 h 2398"/>
                <a:gd name="T74" fmla="*/ 1011 w 2128"/>
                <a:gd name="T75" fmla="*/ 1204 h 2398"/>
                <a:gd name="T76" fmla="*/ 951 w 2128"/>
                <a:gd name="T77" fmla="*/ 1166 h 2398"/>
                <a:gd name="T78" fmla="*/ 875 w 2128"/>
                <a:gd name="T79" fmla="*/ 1129 h 2398"/>
                <a:gd name="T80" fmla="*/ 812 w 2128"/>
                <a:gd name="T81" fmla="*/ 1106 h 2398"/>
                <a:gd name="T82" fmla="*/ 718 w 2128"/>
                <a:gd name="T83" fmla="*/ 1087 h 2398"/>
                <a:gd name="T84" fmla="*/ 624 w 2128"/>
                <a:gd name="T85" fmla="*/ 1079 h 2398"/>
                <a:gd name="T86" fmla="*/ 599 w 2128"/>
                <a:gd name="T87" fmla="*/ 1467 h 2398"/>
                <a:gd name="T88" fmla="*/ 597 w 2128"/>
                <a:gd name="T89" fmla="*/ 0 h 2398"/>
                <a:gd name="T90" fmla="*/ 629 w 2128"/>
                <a:gd name="T91" fmla="*/ 336 h 2398"/>
                <a:gd name="T92" fmla="*/ 725 w 2128"/>
                <a:gd name="T93" fmla="*/ 341 h 2398"/>
                <a:gd name="T94" fmla="*/ 811 w 2128"/>
                <a:gd name="T95" fmla="*/ 351 h 23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2398"/>
                <a:gd name="T146" fmla="*/ 2128 w 2128"/>
                <a:gd name="T147" fmla="*/ 2398 h 23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2398">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6"/>
                  </a:lnTo>
                  <a:lnTo>
                    <a:pt x="1495" y="639"/>
                  </a:lnTo>
                  <a:lnTo>
                    <a:pt x="1524" y="662"/>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28"/>
                  </a:lnTo>
                  <a:lnTo>
                    <a:pt x="2128" y="1901"/>
                  </a:lnTo>
                  <a:lnTo>
                    <a:pt x="2126" y="1974"/>
                  </a:lnTo>
                  <a:lnTo>
                    <a:pt x="2120" y="2043"/>
                  </a:lnTo>
                  <a:lnTo>
                    <a:pt x="2112" y="2108"/>
                  </a:lnTo>
                  <a:lnTo>
                    <a:pt x="2104" y="2176"/>
                  </a:lnTo>
                  <a:lnTo>
                    <a:pt x="2089" y="2246"/>
                  </a:lnTo>
                  <a:lnTo>
                    <a:pt x="2070" y="2320"/>
                  </a:lnTo>
                  <a:lnTo>
                    <a:pt x="2045" y="2398"/>
                  </a:lnTo>
                  <a:lnTo>
                    <a:pt x="1906" y="1964"/>
                  </a:lnTo>
                  <a:lnTo>
                    <a:pt x="1375" y="2055"/>
                  </a:lnTo>
                  <a:lnTo>
                    <a:pt x="1387" y="1979"/>
                  </a:lnTo>
                  <a:lnTo>
                    <a:pt x="1392" y="1930"/>
                  </a:lnTo>
                  <a:lnTo>
                    <a:pt x="1392" y="1878"/>
                  </a:lnTo>
                  <a:lnTo>
                    <a:pt x="1388" y="1818"/>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grpSp>
        <p:nvGrpSpPr>
          <p:cNvPr id="113666" name="Group 7"/>
          <p:cNvGrpSpPr>
            <a:grpSpLocks/>
          </p:cNvGrpSpPr>
          <p:nvPr/>
        </p:nvGrpSpPr>
        <p:grpSpPr bwMode="auto">
          <a:xfrm rot="10800000" flipV="1">
            <a:off x="2971800" y="1828800"/>
            <a:ext cx="3576638" cy="3730625"/>
            <a:chOff x="-1984" y="1102"/>
            <a:chExt cx="2253" cy="2350"/>
          </a:xfrm>
        </p:grpSpPr>
        <p:sp>
          <p:nvSpPr>
            <p:cNvPr id="113670" name="Freeform 8"/>
            <p:cNvSpPr>
              <a:spLocks/>
            </p:cNvSpPr>
            <p:nvPr/>
          </p:nvSpPr>
          <p:spPr bwMode="auto">
            <a:xfrm>
              <a:off x="-1232" y="1102"/>
              <a:ext cx="1448" cy="1820"/>
            </a:xfrm>
            <a:custGeom>
              <a:avLst/>
              <a:gdLst>
                <a:gd name="T0" fmla="*/ 572 w 1448"/>
                <a:gd name="T1" fmla="*/ 242 h 1820"/>
                <a:gd name="T2" fmla="*/ 624 w 1448"/>
                <a:gd name="T3" fmla="*/ 253 h 1820"/>
                <a:gd name="T4" fmla="*/ 665 w 1448"/>
                <a:gd name="T5" fmla="*/ 263 h 1820"/>
                <a:gd name="T6" fmla="*/ 708 w 1448"/>
                <a:gd name="T7" fmla="*/ 276 h 1820"/>
                <a:gd name="T8" fmla="*/ 751 w 1448"/>
                <a:gd name="T9" fmla="*/ 290 h 1820"/>
                <a:gd name="T10" fmla="*/ 801 w 1448"/>
                <a:gd name="T11" fmla="*/ 310 h 1820"/>
                <a:gd name="T12" fmla="*/ 848 w 1448"/>
                <a:gd name="T13" fmla="*/ 331 h 1820"/>
                <a:gd name="T14" fmla="*/ 894 w 1448"/>
                <a:gd name="T15" fmla="*/ 354 h 1820"/>
                <a:gd name="T16" fmla="*/ 934 w 1448"/>
                <a:gd name="T17" fmla="*/ 379 h 1820"/>
                <a:gd name="T18" fmla="*/ 974 w 1448"/>
                <a:gd name="T19" fmla="*/ 404 h 1820"/>
                <a:gd name="T20" fmla="*/ 1018 w 1448"/>
                <a:gd name="T21" fmla="*/ 436 h 1820"/>
                <a:gd name="T22" fmla="*/ 1056 w 1448"/>
                <a:gd name="T23" fmla="*/ 464 h 1820"/>
                <a:gd name="T24" fmla="*/ 1117 w 1448"/>
                <a:gd name="T25" fmla="*/ 518 h 1820"/>
                <a:gd name="T26" fmla="*/ 1170 w 1448"/>
                <a:gd name="T27" fmla="*/ 572 h 1820"/>
                <a:gd name="T28" fmla="*/ 1211 w 1448"/>
                <a:gd name="T29" fmla="*/ 622 h 1820"/>
                <a:gd name="T30" fmla="*/ 1256 w 1448"/>
                <a:gd name="T31" fmla="*/ 680 h 1820"/>
                <a:gd name="T32" fmla="*/ 1296 w 1448"/>
                <a:gd name="T33" fmla="*/ 743 h 1820"/>
                <a:gd name="T34" fmla="*/ 1332 w 1448"/>
                <a:gd name="T35" fmla="*/ 805 h 1820"/>
                <a:gd name="T36" fmla="*/ 1363 w 1448"/>
                <a:gd name="T37" fmla="*/ 874 h 1820"/>
                <a:gd name="T38" fmla="*/ 1390 w 1448"/>
                <a:gd name="T39" fmla="*/ 948 h 1820"/>
                <a:gd name="T40" fmla="*/ 1417 w 1448"/>
                <a:gd name="T41" fmla="*/ 1039 h 1820"/>
                <a:gd name="T42" fmla="*/ 1434 w 1448"/>
                <a:gd name="T43" fmla="*/ 1128 h 1820"/>
                <a:gd name="T44" fmla="*/ 1447 w 1448"/>
                <a:gd name="T45" fmla="*/ 1245 h 1820"/>
                <a:gd name="T46" fmla="*/ 1447 w 1448"/>
                <a:gd name="T47" fmla="*/ 1344 h 1820"/>
                <a:gd name="T48" fmla="*/ 1437 w 1448"/>
                <a:gd name="T49" fmla="*/ 1435 h 1820"/>
                <a:gd name="T50" fmla="*/ 1422 w 1448"/>
                <a:gd name="T51" fmla="*/ 1528 h 1820"/>
                <a:gd name="T52" fmla="*/ 1392 w 1448"/>
                <a:gd name="T53" fmla="*/ 1632 h 1820"/>
                <a:gd name="T54" fmla="*/ 1357 w 1448"/>
                <a:gd name="T55" fmla="*/ 1727 h 1820"/>
                <a:gd name="T56" fmla="*/ 1302 w 1448"/>
                <a:gd name="T57" fmla="*/ 1820 h 1820"/>
                <a:gd name="T58" fmla="*/ 899 w 1448"/>
                <a:gd name="T59" fmla="*/ 1527 h 1820"/>
                <a:gd name="T60" fmla="*/ 925 w 1448"/>
                <a:gd name="T61" fmla="*/ 1453 h 1820"/>
                <a:gd name="T62" fmla="*/ 942 w 1448"/>
                <a:gd name="T63" fmla="*/ 1382 h 1820"/>
                <a:gd name="T64" fmla="*/ 947 w 1448"/>
                <a:gd name="T65" fmla="*/ 1315 h 1820"/>
                <a:gd name="T66" fmla="*/ 945 w 1448"/>
                <a:gd name="T67" fmla="*/ 1239 h 1820"/>
                <a:gd name="T68" fmla="*/ 932 w 1448"/>
                <a:gd name="T69" fmla="*/ 1155 h 1820"/>
                <a:gd name="T70" fmla="*/ 906 w 1448"/>
                <a:gd name="T71" fmla="*/ 1080 h 1820"/>
                <a:gd name="T72" fmla="*/ 874 w 1448"/>
                <a:gd name="T73" fmla="*/ 1013 h 1820"/>
                <a:gd name="T74" fmla="*/ 844 w 1448"/>
                <a:gd name="T75" fmla="*/ 967 h 1820"/>
                <a:gd name="T76" fmla="*/ 811 w 1448"/>
                <a:gd name="T77" fmla="*/ 925 h 1820"/>
                <a:gd name="T78" fmla="*/ 774 w 1448"/>
                <a:gd name="T79" fmla="*/ 887 h 1820"/>
                <a:gd name="T80" fmla="*/ 737 w 1448"/>
                <a:gd name="T81" fmla="*/ 852 h 1820"/>
                <a:gd name="T82" fmla="*/ 688 w 1448"/>
                <a:gd name="T83" fmla="*/ 819 h 1820"/>
                <a:gd name="T84" fmla="*/ 648 w 1448"/>
                <a:gd name="T85" fmla="*/ 794 h 1820"/>
                <a:gd name="T86" fmla="*/ 596 w 1448"/>
                <a:gd name="T87" fmla="*/ 768 h 1820"/>
                <a:gd name="T88" fmla="*/ 553 w 1448"/>
                <a:gd name="T89" fmla="*/ 753 h 1820"/>
                <a:gd name="T90" fmla="*/ 489 w 1448"/>
                <a:gd name="T91" fmla="*/ 740 h 1820"/>
                <a:gd name="T92" fmla="*/ 425 w 1448"/>
                <a:gd name="T93" fmla="*/ 734 h 1820"/>
                <a:gd name="T94" fmla="*/ 408 w 1448"/>
                <a:gd name="T95" fmla="*/ 999 h 1820"/>
                <a:gd name="T96" fmla="*/ 406 w 1448"/>
                <a:gd name="T97" fmla="*/ 0 h 1820"/>
                <a:gd name="T98" fmla="*/ 428 w 1448"/>
                <a:gd name="T99" fmla="*/ 229 h 1820"/>
                <a:gd name="T100" fmla="*/ 493 w 1448"/>
                <a:gd name="T101" fmla="*/ 232 h 1820"/>
                <a:gd name="T102" fmla="*/ 552 w 1448"/>
                <a:gd name="T103" fmla="*/ 239 h 1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8"/>
                <a:gd name="T157" fmla="*/ 0 h 1820"/>
                <a:gd name="T158" fmla="*/ 1448 w 1448"/>
                <a:gd name="T159" fmla="*/ 1820 h 18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8" h="1820">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20"/>
                  </a:lnTo>
                  <a:lnTo>
                    <a:pt x="1018" y="436"/>
                  </a:lnTo>
                  <a:lnTo>
                    <a:pt x="1037" y="451"/>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5"/>
                  </a:lnTo>
                  <a:lnTo>
                    <a:pt x="1448" y="1295"/>
                  </a:lnTo>
                  <a:lnTo>
                    <a:pt x="1447" y="1344"/>
                  </a:lnTo>
                  <a:lnTo>
                    <a:pt x="1443" y="1391"/>
                  </a:lnTo>
                  <a:lnTo>
                    <a:pt x="1437" y="1435"/>
                  </a:lnTo>
                  <a:lnTo>
                    <a:pt x="1432" y="1481"/>
                  </a:lnTo>
                  <a:lnTo>
                    <a:pt x="1422" y="1528"/>
                  </a:lnTo>
                  <a:lnTo>
                    <a:pt x="1409" y="1579"/>
                  </a:lnTo>
                  <a:lnTo>
                    <a:pt x="1392" y="1632"/>
                  </a:lnTo>
                  <a:lnTo>
                    <a:pt x="1376" y="1680"/>
                  </a:lnTo>
                  <a:lnTo>
                    <a:pt x="1357" y="1727"/>
                  </a:lnTo>
                  <a:lnTo>
                    <a:pt x="1329" y="1774"/>
                  </a:lnTo>
                  <a:lnTo>
                    <a:pt x="1302" y="1820"/>
                  </a:lnTo>
                  <a:lnTo>
                    <a:pt x="876" y="1573"/>
                  </a:lnTo>
                  <a:lnTo>
                    <a:pt x="899" y="1527"/>
                  </a:lnTo>
                  <a:lnTo>
                    <a:pt x="914" y="1492"/>
                  </a:lnTo>
                  <a:lnTo>
                    <a:pt x="925" y="1453"/>
                  </a:lnTo>
                  <a:lnTo>
                    <a:pt x="935" y="1416"/>
                  </a:lnTo>
                  <a:lnTo>
                    <a:pt x="942" y="1382"/>
                  </a:lnTo>
                  <a:lnTo>
                    <a:pt x="944" y="1348"/>
                  </a:lnTo>
                  <a:lnTo>
                    <a:pt x="947" y="1315"/>
                  </a:lnTo>
                  <a:lnTo>
                    <a:pt x="947" y="1279"/>
                  </a:lnTo>
                  <a:lnTo>
                    <a:pt x="945" y="1239"/>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1" name="Freeform 9"/>
            <p:cNvSpPr>
              <a:spLocks/>
            </p:cNvSpPr>
            <p:nvPr/>
          </p:nvSpPr>
          <p:spPr bwMode="auto">
            <a:xfrm>
              <a:off x="-1653" y="2441"/>
              <a:ext cx="1922" cy="1011"/>
            </a:xfrm>
            <a:custGeom>
              <a:avLst/>
              <a:gdLst>
                <a:gd name="T0" fmla="*/ 986 w 1922"/>
                <a:gd name="T1" fmla="*/ 995 h 1011"/>
                <a:gd name="T2" fmla="*/ 1039 w 1922"/>
                <a:gd name="T3" fmla="*/ 985 h 1011"/>
                <a:gd name="T4" fmla="*/ 1080 w 1922"/>
                <a:gd name="T5" fmla="*/ 975 h 1011"/>
                <a:gd name="T6" fmla="*/ 1124 w 1922"/>
                <a:gd name="T7" fmla="*/ 963 h 1011"/>
                <a:gd name="T8" fmla="*/ 1166 w 1922"/>
                <a:gd name="T9" fmla="*/ 948 h 1011"/>
                <a:gd name="T10" fmla="*/ 1216 w 1922"/>
                <a:gd name="T11" fmla="*/ 928 h 1011"/>
                <a:gd name="T12" fmla="*/ 1264 w 1922"/>
                <a:gd name="T13" fmla="*/ 907 h 1011"/>
                <a:gd name="T14" fmla="*/ 1310 w 1922"/>
                <a:gd name="T15" fmla="*/ 884 h 1011"/>
                <a:gd name="T16" fmla="*/ 1348 w 1922"/>
                <a:gd name="T17" fmla="*/ 860 h 1011"/>
                <a:gd name="T18" fmla="*/ 1388 w 1922"/>
                <a:gd name="T19" fmla="*/ 834 h 1011"/>
                <a:gd name="T20" fmla="*/ 1432 w 1922"/>
                <a:gd name="T21" fmla="*/ 804 h 1011"/>
                <a:gd name="T22" fmla="*/ 1469 w 1922"/>
                <a:gd name="T23" fmla="*/ 775 h 1011"/>
                <a:gd name="T24" fmla="*/ 1528 w 1922"/>
                <a:gd name="T25" fmla="*/ 727 h 1011"/>
                <a:gd name="T26" fmla="*/ 1584 w 1922"/>
                <a:gd name="T27" fmla="*/ 667 h 1011"/>
                <a:gd name="T28" fmla="*/ 1626 w 1922"/>
                <a:gd name="T29" fmla="*/ 617 h 1011"/>
                <a:gd name="T30" fmla="*/ 1671 w 1922"/>
                <a:gd name="T31" fmla="*/ 560 h 1011"/>
                <a:gd name="T32" fmla="*/ 1715 w 1922"/>
                <a:gd name="T33" fmla="*/ 494 h 1011"/>
                <a:gd name="T34" fmla="*/ 1719 w 1922"/>
                <a:gd name="T35" fmla="*/ 0 h 1011"/>
                <a:gd name="T36" fmla="*/ 1283 w 1922"/>
                <a:gd name="T37" fmla="*/ 242 h 1011"/>
                <a:gd name="T38" fmla="*/ 1245 w 1922"/>
                <a:gd name="T39" fmla="*/ 292 h 1011"/>
                <a:gd name="T40" fmla="*/ 1205 w 1922"/>
                <a:gd name="T41" fmla="*/ 337 h 1011"/>
                <a:gd name="T42" fmla="*/ 1171 w 1922"/>
                <a:gd name="T43" fmla="*/ 372 h 1011"/>
                <a:gd name="T44" fmla="*/ 1129 w 1922"/>
                <a:gd name="T45" fmla="*/ 404 h 1011"/>
                <a:gd name="T46" fmla="*/ 1081 w 1922"/>
                <a:gd name="T47" fmla="*/ 436 h 1011"/>
                <a:gd name="T48" fmla="*/ 1034 w 1922"/>
                <a:gd name="T49" fmla="*/ 462 h 1011"/>
                <a:gd name="T50" fmla="*/ 989 w 1922"/>
                <a:gd name="T51" fmla="*/ 479 h 1011"/>
                <a:gd name="T52" fmla="*/ 935 w 1922"/>
                <a:gd name="T53" fmla="*/ 495 h 1011"/>
                <a:gd name="T54" fmla="*/ 871 w 1922"/>
                <a:gd name="T55" fmla="*/ 503 h 1011"/>
                <a:gd name="T56" fmla="*/ 762 w 1922"/>
                <a:gd name="T57" fmla="*/ 506 h 1011"/>
                <a:gd name="T58" fmla="*/ 672 w 1922"/>
                <a:gd name="T59" fmla="*/ 490 h 1011"/>
                <a:gd name="T60" fmla="*/ 579 w 1922"/>
                <a:gd name="T61" fmla="*/ 457 h 1011"/>
                <a:gd name="T62" fmla="*/ 495 w 1922"/>
                <a:gd name="T63" fmla="*/ 409 h 1011"/>
                <a:gd name="T64" fmla="*/ 0 w 1922"/>
                <a:gd name="T65" fmla="*/ 638 h 1011"/>
                <a:gd name="T66" fmla="*/ 46 w 1922"/>
                <a:gd name="T67" fmla="*/ 686 h 1011"/>
                <a:gd name="T68" fmla="*/ 90 w 1922"/>
                <a:gd name="T69" fmla="*/ 729 h 1011"/>
                <a:gd name="T70" fmla="*/ 138 w 1922"/>
                <a:gd name="T71" fmla="*/ 772 h 1011"/>
                <a:gd name="T72" fmla="*/ 186 w 1922"/>
                <a:gd name="T73" fmla="*/ 808 h 1011"/>
                <a:gd name="T74" fmla="*/ 240 w 1922"/>
                <a:gd name="T75" fmla="*/ 844 h 1011"/>
                <a:gd name="T76" fmla="*/ 293 w 1922"/>
                <a:gd name="T77" fmla="*/ 876 h 1011"/>
                <a:gd name="T78" fmla="*/ 343 w 1922"/>
                <a:gd name="T79" fmla="*/ 903 h 1011"/>
                <a:gd name="T80" fmla="*/ 407 w 1922"/>
                <a:gd name="T81" fmla="*/ 931 h 1011"/>
                <a:gd name="T82" fmla="*/ 468 w 1922"/>
                <a:gd name="T83" fmla="*/ 954 h 1011"/>
                <a:gd name="T84" fmla="*/ 523 w 1922"/>
                <a:gd name="T85" fmla="*/ 973 h 1011"/>
                <a:gd name="T86" fmla="*/ 581 w 1922"/>
                <a:gd name="T87" fmla="*/ 987 h 1011"/>
                <a:gd name="T88" fmla="*/ 647 w 1922"/>
                <a:gd name="T89" fmla="*/ 1000 h 1011"/>
                <a:gd name="T90" fmla="*/ 716 w 1922"/>
                <a:gd name="T91" fmla="*/ 1007 h 1011"/>
                <a:gd name="T92" fmla="*/ 779 w 1922"/>
                <a:gd name="T93" fmla="*/ 1011 h 1011"/>
                <a:gd name="T94" fmla="*/ 844 w 1922"/>
                <a:gd name="T95" fmla="*/ 1009 h 1011"/>
                <a:gd name="T96" fmla="*/ 909 w 1922"/>
                <a:gd name="T97" fmla="*/ 1006 h 1011"/>
                <a:gd name="T98" fmla="*/ 966 w 1922"/>
                <a:gd name="T99" fmla="*/ 998 h 10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2"/>
                <a:gd name="T151" fmla="*/ 0 h 1011"/>
                <a:gd name="T152" fmla="*/ 1922 w 1922"/>
                <a:gd name="T153" fmla="*/ 1011 h 10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2" h="1011">
                  <a:moveTo>
                    <a:pt x="966" y="998"/>
                  </a:moveTo>
                  <a:lnTo>
                    <a:pt x="986" y="995"/>
                  </a:lnTo>
                  <a:lnTo>
                    <a:pt x="1012" y="991"/>
                  </a:lnTo>
                  <a:lnTo>
                    <a:pt x="1039" y="985"/>
                  </a:lnTo>
                  <a:lnTo>
                    <a:pt x="1058" y="981"/>
                  </a:lnTo>
                  <a:lnTo>
                    <a:pt x="1080" y="975"/>
                  </a:lnTo>
                  <a:lnTo>
                    <a:pt x="1102" y="969"/>
                  </a:lnTo>
                  <a:lnTo>
                    <a:pt x="1124" y="963"/>
                  </a:lnTo>
                  <a:lnTo>
                    <a:pt x="1144" y="957"/>
                  </a:lnTo>
                  <a:lnTo>
                    <a:pt x="1166" y="948"/>
                  </a:lnTo>
                  <a:lnTo>
                    <a:pt x="1193" y="938"/>
                  </a:lnTo>
                  <a:lnTo>
                    <a:pt x="1216" y="928"/>
                  </a:lnTo>
                  <a:lnTo>
                    <a:pt x="1238" y="918"/>
                  </a:lnTo>
                  <a:lnTo>
                    <a:pt x="1264" y="907"/>
                  </a:lnTo>
                  <a:lnTo>
                    <a:pt x="1288" y="895"/>
                  </a:lnTo>
                  <a:lnTo>
                    <a:pt x="1310" y="884"/>
                  </a:lnTo>
                  <a:lnTo>
                    <a:pt x="1330" y="871"/>
                  </a:lnTo>
                  <a:lnTo>
                    <a:pt x="1348" y="860"/>
                  </a:lnTo>
                  <a:lnTo>
                    <a:pt x="1367" y="847"/>
                  </a:lnTo>
                  <a:lnTo>
                    <a:pt x="1388" y="834"/>
                  </a:lnTo>
                  <a:lnTo>
                    <a:pt x="1411" y="819"/>
                  </a:lnTo>
                  <a:lnTo>
                    <a:pt x="1432" y="804"/>
                  </a:lnTo>
                  <a:lnTo>
                    <a:pt x="1452" y="788"/>
                  </a:lnTo>
                  <a:lnTo>
                    <a:pt x="1469" y="775"/>
                  </a:lnTo>
                  <a:lnTo>
                    <a:pt x="1500" y="751"/>
                  </a:lnTo>
                  <a:lnTo>
                    <a:pt x="1528" y="727"/>
                  </a:lnTo>
                  <a:lnTo>
                    <a:pt x="1555" y="699"/>
                  </a:lnTo>
                  <a:lnTo>
                    <a:pt x="1584" y="667"/>
                  </a:lnTo>
                  <a:lnTo>
                    <a:pt x="1604" y="644"/>
                  </a:lnTo>
                  <a:lnTo>
                    <a:pt x="1626" y="617"/>
                  </a:lnTo>
                  <a:lnTo>
                    <a:pt x="1650" y="589"/>
                  </a:lnTo>
                  <a:lnTo>
                    <a:pt x="1671" y="560"/>
                  </a:lnTo>
                  <a:lnTo>
                    <a:pt x="1691" y="529"/>
                  </a:lnTo>
                  <a:lnTo>
                    <a:pt x="1715" y="494"/>
                  </a:lnTo>
                  <a:lnTo>
                    <a:pt x="1922" y="615"/>
                  </a:lnTo>
                  <a:lnTo>
                    <a:pt x="1719" y="0"/>
                  </a:lnTo>
                  <a:lnTo>
                    <a:pt x="1062" y="116"/>
                  </a:lnTo>
                  <a:lnTo>
                    <a:pt x="1283" y="242"/>
                  </a:lnTo>
                  <a:lnTo>
                    <a:pt x="1265" y="268"/>
                  </a:lnTo>
                  <a:lnTo>
                    <a:pt x="1245" y="292"/>
                  </a:lnTo>
                  <a:lnTo>
                    <a:pt x="1225" y="315"/>
                  </a:lnTo>
                  <a:lnTo>
                    <a:pt x="1205" y="337"/>
                  </a:lnTo>
                  <a:lnTo>
                    <a:pt x="1189" y="353"/>
                  </a:lnTo>
                  <a:lnTo>
                    <a:pt x="1171" y="372"/>
                  </a:lnTo>
                  <a:lnTo>
                    <a:pt x="1151" y="387"/>
                  </a:lnTo>
                  <a:lnTo>
                    <a:pt x="1129" y="404"/>
                  </a:lnTo>
                  <a:lnTo>
                    <a:pt x="1103" y="421"/>
                  </a:lnTo>
                  <a:lnTo>
                    <a:pt x="1081" y="436"/>
                  </a:lnTo>
                  <a:lnTo>
                    <a:pt x="1062" y="447"/>
                  </a:lnTo>
                  <a:lnTo>
                    <a:pt x="1034" y="462"/>
                  </a:lnTo>
                  <a:lnTo>
                    <a:pt x="1010" y="472"/>
                  </a:lnTo>
                  <a:lnTo>
                    <a:pt x="989" y="479"/>
                  </a:lnTo>
                  <a:lnTo>
                    <a:pt x="967" y="486"/>
                  </a:lnTo>
                  <a:lnTo>
                    <a:pt x="935" y="495"/>
                  </a:lnTo>
                  <a:lnTo>
                    <a:pt x="903" y="500"/>
                  </a:lnTo>
                  <a:lnTo>
                    <a:pt x="871" y="503"/>
                  </a:lnTo>
                  <a:lnTo>
                    <a:pt x="824" y="505"/>
                  </a:lnTo>
                  <a:lnTo>
                    <a:pt x="762" y="506"/>
                  </a:lnTo>
                  <a:lnTo>
                    <a:pt x="715" y="500"/>
                  </a:lnTo>
                  <a:lnTo>
                    <a:pt x="672" y="490"/>
                  </a:lnTo>
                  <a:lnTo>
                    <a:pt x="623" y="475"/>
                  </a:lnTo>
                  <a:lnTo>
                    <a:pt x="579" y="457"/>
                  </a:lnTo>
                  <a:lnTo>
                    <a:pt x="534" y="435"/>
                  </a:lnTo>
                  <a:lnTo>
                    <a:pt x="495" y="409"/>
                  </a:lnTo>
                  <a:lnTo>
                    <a:pt x="456" y="375"/>
                  </a:lnTo>
                  <a:lnTo>
                    <a:pt x="0" y="638"/>
                  </a:lnTo>
                  <a:lnTo>
                    <a:pt x="19" y="660"/>
                  </a:lnTo>
                  <a:lnTo>
                    <a:pt x="46" y="686"/>
                  </a:lnTo>
                  <a:lnTo>
                    <a:pt x="68" y="708"/>
                  </a:lnTo>
                  <a:lnTo>
                    <a:pt x="90" y="729"/>
                  </a:lnTo>
                  <a:lnTo>
                    <a:pt x="112" y="750"/>
                  </a:lnTo>
                  <a:lnTo>
                    <a:pt x="138" y="772"/>
                  </a:lnTo>
                  <a:lnTo>
                    <a:pt x="162" y="790"/>
                  </a:lnTo>
                  <a:lnTo>
                    <a:pt x="186" y="808"/>
                  </a:lnTo>
                  <a:lnTo>
                    <a:pt x="214" y="826"/>
                  </a:lnTo>
                  <a:lnTo>
                    <a:pt x="240" y="844"/>
                  </a:lnTo>
                  <a:lnTo>
                    <a:pt x="268" y="862"/>
                  </a:lnTo>
                  <a:lnTo>
                    <a:pt x="293" y="876"/>
                  </a:lnTo>
                  <a:lnTo>
                    <a:pt x="319" y="891"/>
                  </a:lnTo>
                  <a:lnTo>
                    <a:pt x="343" y="903"/>
                  </a:lnTo>
                  <a:lnTo>
                    <a:pt x="376" y="918"/>
                  </a:lnTo>
                  <a:lnTo>
                    <a:pt x="407" y="931"/>
                  </a:lnTo>
                  <a:lnTo>
                    <a:pt x="442" y="945"/>
                  </a:lnTo>
                  <a:lnTo>
                    <a:pt x="468" y="954"/>
                  </a:lnTo>
                  <a:lnTo>
                    <a:pt x="494" y="964"/>
                  </a:lnTo>
                  <a:lnTo>
                    <a:pt x="523" y="973"/>
                  </a:lnTo>
                  <a:lnTo>
                    <a:pt x="552" y="981"/>
                  </a:lnTo>
                  <a:lnTo>
                    <a:pt x="581" y="987"/>
                  </a:lnTo>
                  <a:lnTo>
                    <a:pt x="614" y="994"/>
                  </a:lnTo>
                  <a:lnTo>
                    <a:pt x="647" y="1000"/>
                  </a:lnTo>
                  <a:lnTo>
                    <a:pt x="681" y="1004"/>
                  </a:lnTo>
                  <a:lnTo>
                    <a:pt x="716" y="1007"/>
                  </a:lnTo>
                  <a:lnTo>
                    <a:pt x="743" y="1008"/>
                  </a:lnTo>
                  <a:lnTo>
                    <a:pt x="779" y="1011"/>
                  </a:lnTo>
                  <a:lnTo>
                    <a:pt x="815" y="1011"/>
                  </a:lnTo>
                  <a:lnTo>
                    <a:pt x="844" y="1009"/>
                  </a:lnTo>
                  <a:lnTo>
                    <a:pt x="875" y="1008"/>
                  </a:lnTo>
                  <a:lnTo>
                    <a:pt x="909" y="1006"/>
                  </a:lnTo>
                  <a:lnTo>
                    <a:pt x="940" y="1002"/>
                  </a:lnTo>
                  <a:lnTo>
                    <a:pt x="966" y="99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2" name="Freeform 10"/>
            <p:cNvSpPr>
              <a:spLocks/>
            </p:cNvSpPr>
            <p:nvPr/>
          </p:nvSpPr>
          <p:spPr bwMode="auto">
            <a:xfrm>
              <a:off x="-1984" y="1346"/>
              <a:ext cx="975" cy="1803"/>
            </a:xfrm>
            <a:custGeom>
              <a:avLst/>
              <a:gdLst>
                <a:gd name="T0" fmla="*/ 954 w 975"/>
                <a:gd name="T1" fmla="*/ 4 h 1803"/>
                <a:gd name="T2" fmla="*/ 904 w 975"/>
                <a:gd name="T3" fmla="*/ 13 h 1803"/>
                <a:gd name="T4" fmla="*/ 861 w 975"/>
                <a:gd name="T5" fmla="*/ 24 h 1803"/>
                <a:gd name="T6" fmla="*/ 818 w 975"/>
                <a:gd name="T7" fmla="*/ 37 h 1803"/>
                <a:gd name="T8" fmla="*/ 775 w 975"/>
                <a:gd name="T9" fmla="*/ 52 h 1803"/>
                <a:gd name="T10" fmla="*/ 727 w 975"/>
                <a:gd name="T11" fmla="*/ 72 h 1803"/>
                <a:gd name="T12" fmla="*/ 679 w 975"/>
                <a:gd name="T13" fmla="*/ 93 h 1803"/>
                <a:gd name="T14" fmla="*/ 633 w 975"/>
                <a:gd name="T15" fmla="*/ 116 h 1803"/>
                <a:gd name="T16" fmla="*/ 593 w 975"/>
                <a:gd name="T17" fmla="*/ 140 h 1803"/>
                <a:gd name="T18" fmla="*/ 554 w 975"/>
                <a:gd name="T19" fmla="*/ 165 h 1803"/>
                <a:gd name="T20" fmla="*/ 510 w 975"/>
                <a:gd name="T21" fmla="*/ 197 h 1803"/>
                <a:gd name="T22" fmla="*/ 471 w 975"/>
                <a:gd name="T23" fmla="*/ 226 h 1803"/>
                <a:gd name="T24" fmla="*/ 410 w 975"/>
                <a:gd name="T25" fmla="*/ 281 h 1803"/>
                <a:gd name="T26" fmla="*/ 357 w 975"/>
                <a:gd name="T27" fmla="*/ 335 h 1803"/>
                <a:gd name="T28" fmla="*/ 315 w 975"/>
                <a:gd name="T29" fmla="*/ 385 h 1803"/>
                <a:gd name="T30" fmla="*/ 271 w 975"/>
                <a:gd name="T31" fmla="*/ 442 h 1803"/>
                <a:gd name="T32" fmla="*/ 231 w 975"/>
                <a:gd name="T33" fmla="*/ 505 h 1803"/>
                <a:gd name="T34" fmla="*/ 195 w 975"/>
                <a:gd name="T35" fmla="*/ 566 h 1803"/>
                <a:gd name="T36" fmla="*/ 164 w 975"/>
                <a:gd name="T37" fmla="*/ 636 h 1803"/>
                <a:gd name="T38" fmla="*/ 138 w 975"/>
                <a:gd name="T39" fmla="*/ 709 h 1803"/>
                <a:gd name="T40" fmla="*/ 110 w 975"/>
                <a:gd name="T41" fmla="*/ 801 h 1803"/>
                <a:gd name="T42" fmla="*/ 94 w 975"/>
                <a:gd name="T43" fmla="*/ 890 h 1803"/>
                <a:gd name="T44" fmla="*/ 80 w 975"/>
                <a:gd name="T45" fmla="*/ 1006 h 1803"/>
                <a:gd name="T46" fmla="*/ 80 w 975"/>
                <a:gd name="T47" fmla="*/ 1106 h 1803"/>
                <a:gd name="T48" fmla="*/ 90 w 975"/>
                <a:gd name="T49" fmla="*/ 1197 h 1803"/>
                <a:gd name="T50" fmla="*/ 106 w 975"/>
                <a:gd name="T51" fmla="*/ 1291 h 1803"/>
                <a:gd name="T52" fmla="*/ 135 w 975"/>
                <a:gd name="T53" fmla="*/ 1393 h 1803"/>
                <a:gd name="T54" fmla="*/ 171 w 975"/>
                <a:gd name="T55" fmla="*/ 1489 h 1803"/>
                <a:gd name="T56" fmla="*/ 219 w 975"/>
                <a:gd name="T57" fmla="*/ 1579 h 1803"/>
                <a:gd name="T58" fmla="*/ 668 w 975"/>
                <a:gd name="T59" fmla="*/ 1803 h 1803"/>
                <a:gd name="T60" fmla="*/ 657 w 975"/>
                <a:gd name="T61" fmla="*/ 1326 h 1803"/>
                <a:gd name="T62" fmla="*/ 617 w 975"/>
                <a:gd name="T63" fmla="*/ 1251 h 1803"/>
                <a:gd name="T64" fmla="*/ 592 w 975"/>
                <a:gd name="T65" fmla="*/ 1178 h 1803"/>
                <a:gd name="T66" fmla="*/ 584 w 975"/>
                <a:gd name="T67" fmla="*/ 1109 h 1803"/>
                <a:gd name="T68" fmla="*/ 580 w 975"/>
                <a:gd name="T69" fmla="*/ 1041 h 1803"/>
                <a:gd name="T70" fmla="*/ 587 w 975"/>
                <a:gd name="T71" fmla="*/ 960 h 1803"/>
                <a:gd name="T72" fmla="*/ 606 w 975"/>
                <a:gd name="T73" fmla="*/ 881 h 1803"/>
                <a:gd name="T74" fmla="*/ 634 w 975"/>
                <a:gd name="T75" fmla="*/ 807 h 1803"/>
                <a:gd name="T76" fmla="*/ 668 w 975"/>
                <a:gd name="T77" fmla="*/ 749 h 1803"/>
                <a:gd name="T78" fmla="*/ 699 w 975"/>
                <a:gd name="T79" fmla="*/ 707 h 1803"/>
                <a:gd name="T80" fmla="*/ 736 w 975"/>
                <a:gd name="T81" fmla="*/ 664 h 1803"/>
                <a:gd name="T82" fmla="*/ 771 w 975"/>
                <a:gd name="T83" fmla="*/ 629 h 1803"/>
                <a:gd name="T84" fmla="*/ 812 w 975"/>
                <a:gd name="T85" fmla="*/ 597 h 1803"/>
                <a:gd name="T86" fmla="*/ 860 w 975"/>
                <a:gd name="T87" fmla="*/ 565 h 1803"/>
                <a:gd name="T88" fmla="*/ 906 w 975"/>
                <a:gd name="T89" fmla="*/ 539 h 1803"/>
                <a:gd name="T90" fmla="*/ 975 w 975"/>
                <a:gd name="T91" fmla="*/ 516 h 18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5"/>
                <a:gd name="T139" fmla="*/ 0 h 1803"/>
                <a:gd name="T140" fmla="*/ 975 w 975"/>
                <a:gd name="T141" fmla="*/ 1803 h 18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5" h="1803">
                  <a:moveTo>
                    <a:pt x="975" y="0"/>
                  </a:moveTo>
                  <a:lnTo>
                    <a:pt x="954" y="4"/>
                  </a:lnTo>
                  <a:lnTo>
                    <a:pt x="933" y="7"/>
                  </a:lnTo>
                  <a:lnTo>
                    <a:pt x="904" y="13"/>
                  </a:lnTo>
                  <a:lnTo>
                    <a:pt x="883" y="18"/>
                  </a:lnTo>
                  <a:lnTo>
                    <a:pt x="861" y="24"/>
                  </a:lnTo>
                  <a:lnTo>
                    <a:pt x="840" y="31"/>
                  </a:lnTo>
                  <a:lnTo>
                    <a:pt x="818" y="37"/>
                  </a:lnTo>
                  <a:lnTo>
                    <a:pt x="797" y="43"/>
                  </a:lnTo>
                  <a:lnTo>
                    <a:pt x="775" y="52"/>
                  </a:lnTo>
                  <a:lnTo>
                    <a:pt x="749" y="62"/>
                  </a:lnTo>
                  <a:lnTo>
                    <a:pt x="727" y="72"/>
                  </a:lnTo>
                  <a:lnTo>
                    <a:pt x="704" y="82"/>
                  </a:lnTo>
                  <a:lnTo>
                    <a:pt x="679" y="93"/>
                  </a:lnTo>
                  <a:lnTo>
                    <a:pt x="655" y="105"/>
                  </a:lnTo>
                  <a:lnTo>
                    <a:pt x="633" y="116"/>
                  </a:lnTo>
                  <a:lnTo>
                    <a:pt x="612" y="129"/>
                  </a:lnTo>
                  <a:lnTo>
                    <a:pt x="593" y="140"/>
                  </a:lnTo>
                  <a:lnTo>
                    <a:pt x="575" y="153"/>
                  </a:lnTo>
                  <a:lnTo>
                    <a:pt x="554" y="165"/>
                  </a:lnTo>
                  <a:lnTo>
                    <a:pt x="531" y="181"/>
                  </a:lnTo>
                  <a:lnTo>
                    <a:pt x="510" y="197"/>
                  </a:lnTo>
                  <a:lnTo>
                    <a:pt x="490" y="213"/>
                  </a:lnTo>
                  <a:lnTo>
                    <a:pt x="471" y="226"/>
                  </a:lnTo>
                  <a:lnTo>
                    <a:pt x="440" y="251"/>
                  </a:lnTo>
                  <a:lnTo>
                    <a:pt x="410" y="281"/>
                  </a:lnTo>
                  <a:lnTo>
                    <a:pt x="385" y="303"/>
                  </a:lnTo>
                  <a:lnTo>
                    <a:pt x="357" y="335"/>
                  </a:lnTo>
                  <a:lnTo>
                    <a:pt x="337" y="358"/>
                  </a:lnTo>
                  <a:lnTo>
                    <a:pt x="315" y="385"/>
                  </a:lnTo>
                  <a:lnTo>
                    <a:pt x="291" y="414"/>
                  </a:lnTo>
                  <a:lnTo>
                    <a:pt x="271" y="442"/>
                  </a:lnTo>
                  <a:lnTo>
                    <a:pt x="251" y="474"/>
                  </a:lnTo>
                  <a:lnTo>
                    <a:pt x="231" y="505"/>
                  </a:lnTo>
                  <a:lnTo>
                    <a:pt x="211" y="538"/>
                  </a:lnTo>
                  <a:lnTo>
                    <a:pt x="195" y="566"/>
                  </a:lnTo>
                  <a:lnTo>
                    <a:pt x="179" y="601"/>
                  </a:lnTo>
                  <a:lnTo>
                    <a:pt x="164" y="636"/>
                  </a:lnTo>
                  <a:lnTo>
                    <a:pt x="151" y="671"/>
                  </a:lnTo>
                  <a:lnTo>
                    <a:pt x="138" y="709"/>
                  </a:lnTo>
                  <a:lnTo>
                    <a:pt x="121" y="757"/>
                  </a:lnTo>
                  <a:lnTo>
                    <a:pt x="110" y="801"/>
                  </a:lnTo>
                  <a:lnTo>
                    <a:pt x="99" y="846"/>
                  </a:lnTo>
                  <a:lnTo>
                    <a:pt x="94" y="890"/>
                  </a:lnTo>
                  <a:lnTo>
                    <a:pt x="86" y="942"/>
                  </a:lnTo>
                  <a:lnTo>
                    <a:pt x="80" y="1006"/>
                  </a:lnTo>
                  <a:lnTo>
                    <a:pt x="79" y="1056"/>
                  </a:lnTo>
                  <a:lnTo>
                    <a:pt x="80" y="1106"/>
                  </a:lnTo>
                  <a:lnTo>
                    <a:pt x="85" y="1153"/>
                  </a:lnTo>
                  <a:lnTo>
                    <a:pt x="90" y="1197"/>
                  </a:lnTo>
                  <a:lnTo>
                    <a:pt x="96" y="1243"/>
                  </a:lnTo>
                  <a:lnTo>
                    <a:pt x="106" y="1291"/>
                  </a:lnTo>
                  <a:lnTo>
                    <a:pt x="119" y="1341"/>
                  </a:lnTo>
                  <a:lnTo>
                    <a:pt x="135" y="1393"/>
                  </a:lnTo>
                  <a:lnTo>
                    <a:pt x="152" y="1442"/>
                  </a:lnTo>
                  <a:lnTo>
                    <a:pt x="171" y="1489"/>
                  </a:lnTo>
                  <a:lnTo>
                    <a:pt x="193" y="1535"/>
                  </a:lnTo>
                  <a:lnTo>
                    <a:pt x="219" y="1579"/>
                  </a:lnTo>
                  <a:lnTo>
                    <a:pt x="0" y="1704"/>
                  </a:lnTo>
                  <a:lnTo>
                    <a:pt x="668" y="1803"/>
                  </a:lnTo>
                  <a:lnTo>
                    <a:pt x="914" y="1188"/>
                  </a:lnTo>
                  <a:lnTo>
                    <a:pt x="657" y="1326"/>
                  </a:lnTo>
                  <a:lnTo>
                    <a:pt x="632" y="1286"/>
                  </a:lnTo>
                  <a:lnTo>
                    <a:pt x="617" y="1251"/>
                  </a:lnTo>
                  <a:lnTo>
                    <a:pt x="602" y="1215"/>
                  </a:lnTo>
                  <a:lnTo>
                    <a:pt x="592" y="1178"/>
                  </a:lnTo>
                  <a:lnTo>
                    <a:pt x="586" y="1143"/>
                  </a:lnTo>
                  <a:lnTo>
                    <a:pt x="584" y="1109"/>
                  </a:lnTo>
                  <a:lnTo>
                    <a:pt x="580" y="1075"/>
                  </a:lnTo>
                  <a:lnTo>
                    <a:pt x="580" y="1041"/>
                  </a:lnTo>
                  <a:lnTo>
                    <a:pt x="582" y="1000"/>
                  </a:lnTo>
                  <a:lnTo>
                    <a:pt x="587" y="960"/>
                  </a:lnTo>
                  <a:lnTo>
                    <a:pt x="596" y="916"/>
                  </a:lnTo>
                  <a:lnTo>
                    <a:pt x="606" y="881"/>
                  </a:lnTo>
                  <a:lnTo>
                    <a:pt x="621" y="842"/>
                  </a:lnTo>
                  <a:lnTo>
                    <a:pt x="634" y="807"/>
                  </a:lnTo>
                  <a:lnTo>
                    <a:pt x="653" y="774"/>
                  </a:lnTo>
                  <a:lnTo>
                    <a:pt x="668" y="749"/>
                  </a:lnTo>
                  <a:lnTo>
                    <a:pt x="684" y="728"/>
                  </a:lnTo>
                  <a:lnTo>
                    <a:pt x="699" y="707"/>
                  </a:lnTo>
                  <a:lnTo>
                    <a:pt x="717" y="686"/>
                  </a:lnTo>
                  <a:lnTo>
                    <a:pt x="736" y="664"/>
                  </a:lnTo>
                  <a:lnTo>
                    <a:pt x="752" y="649"/>
                  </a:lnTo>
                  <a:lnTo>
                    <a:pt x="771" y="629"/>
                  </a:lnTo>
                  <a:lnTo>
                    <a:pt x="790" y="614"/>
                  </a:lnTo>
                  <a:lnTo>
                    <a:pt x="812" y="597"/>
                  </a:lnTo>
                  <a:lnTo>
                    <a:pt x="838" y="579"/>
                  </a:lnTo>
                  <a:lnTo>
                    <a:pt x="860" y="565"/>
                  </a:lnTo>
                  <a:lnTo>
                    <a:pt x="879" y="554"/>
                  </a:lnTo>
                  <a:lnTo>
                    <a:pt x="906" y="539"/>
                  </a:lnTo>
                  <a:lnTo>
                    <a:pt x="933" y="528"/>
                  </a:lnTo>
                  <a:lnTo>
                    <a:pt x="975" y="516"/>
                  </a:lnTo>
                  <a:lnTo>
                    <a:pt x="975"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3" name="Freeform 11"/>
            <p:cNvSpPr>
              <a:spLocks/>
            </p:cNvSpPr>
            <p:nvPr/>
          </p:nvSpPr>
          <p:spPr bwMode="auto">
            <a:xfrm>
              <a:off x="-1232" y="1102"/>
              <a:ext cx="1448" cy="1632"/>
            </a:xfrm>
            <a:custGeom>
              <a:avLst/>
              <a:gdLst>
                <a:gd name="T0" fmla="*/ 572 w 1448"/>
                <a:gd name="T1" fmla="*/ 242 h 1632"/>
                <a:gd name="T2" fmla="*/ 624 w 1448"/>
                <a:gd name="T3" fmla="*/ 253 h 1632"/>
                <a:gd name="T4" fmla="*/ 665 w 1448"/>
                <a:gd name="T5" fmla="*/ 263 h 1632"/>
                <a:gd name="T6" fmla="*/ 708 w 1448"/>
                <a:gd name="T7" fmla="*/ 276 h 1632"/>
                <a:gd name="T8" fmla="*/ 751 w 1448"/>
                <a:gd name="T9" fmla="*/ 290 h 1632"/>
                <a:gd name="T10" fmla="*/ 801 w 1448"/>
                <a:gd name="T11" fmla="*/ 310 h 1632"/>
                <a:gd name="T12" fmla="*/ 848 w 1448"/>
                <a:gd name="T13" fmla="*/ 331 h 1632"/>
                <a:gd name="T14" fmla="*/ 894 w 1448"/>
                <a:gd name="T15" fmla="*/ 354 h 1632"/>
                <a:gd name="T16" fmla="*/ 934 w 1448"/>
                <a:gd name="T17" fmla="*/ 379 h 1632"/>
                <a:gd name="T18" fmla="*/ 974 w 1448"/>
                <a:gd name="T19" fmla="*/ 404 h 1632"/>
                <a:gd name="T20" fmla="*/ 1018 w 1448"/>
                <a:gd name="T21" fmla="*/ 435 h 1632"/>
                <a:gd name="T22" fmla="*/ 1056 w 1448"/>
                <a:gd name="T23" fmla="*/ 464 h 1632"/>
                <a:gd name="T24" fmla="*/ 1117 w 1448"/>
                <a:gd name="T25" fmla="*/ 518 h 1632"/>
                <a:gd name="T26" fmla="*/ 1170 w 1448"/>
                <a:gd name="T27" fmla="*/ 572 h 1632"/>
                <a:gd name="T28" fmla="*/ 1211 w 1448"/>
                <a:gd name="T29" fmla="*/ 622 h 1632"/>
                <a:gd name="T30" fmla="*/ 1256 w 1448"/>
                <a:gd name="T31" fmla="*/ 680 h 1632"/>
                <a:gd name="T32" fmla="*/ 1296 w 1448"/>
                <a:gd name="T33" fmla="*/ 743 h 1632"/>
                <a:gd name="T34" fmla="*/ 1332 w 1448"/>
                <a:gd name="T35" fmla="*/ 805 h 1632"/>
                <a:gd name="T36" fmla="*/ 1363 w 1448"/>
                <a:gd name="T37" fmla="*/ 874 h 1632"/>
                <a:gd name="T38" fmla="*/ 1390 w 1448"/>
                <a:gd name="T39" fmla="*/ 948 h 1632"/>
                <a:gd name="T40" fmla="*/ 1417 w 1448"/>
                <a:gd name="T41" fmla="*/ 1039 h 1632"/>
                <a:gd name="T42" fmla="*/ 1434 w 1448"/>
                <a:gd name="T43" fmla="*/ 1128 h 1632"/>
                <a:gd name="T44" fmla="*/ 1447 w 1448"/>
                <a:gd name="T45" fmla="*/ 1244 h 1632"/>
                <a:gd name="T46" fmla="*/ 1447 w 1448"/>
                <a:gd name="T47" fmla="*/ 1343 h 1632"/>
                <a:gd name="T48" fmla="*/ 1437 w 1448"/>
                <a:gd name="T49" fmla="*/ 1435 h 1632"/>
                <a:gd name="T50" fmla="*/ 1422 w 1448"/>
                <a:gd name="T51" fmla="*/ 1528 h 1632"/>
                <a:gd name="T52" fmla="*/ 1392 w 1448"/>
                <a:gd name="T53" fmla="*/ 1632 h 1632"/>
                <a:gd name="T54" fmla="*/ 936 w 1448"/>
                <a:gd name="T55" fmla="*/ 1398 h 1632"/>
                <a:gd name="T56" fmla="*/ 947 w 1448"/>
                <a:gd name="T57" fmla="*/ 1313 h 1632"/>
                <a:gd name="T58" fmla="*/ 945 w 1448"/>
                <a:gd name="T59" fmla="*/ 1237 h 1632"/>
                <a:gd name="T60" fmla="*/ 932 w 1448"/>
                <a:gd name="T61" fmla="*/ 1155 h 1632"/>
                <a:gd name="T62" fmla="*/ 906 w 1448"/>
                <a:gd name="T63" fmla="*/ 1080 h 1632"/>
                <a:gd name="T64" fmla="*/ 874 w 1448"/>
                <a:gd name="T65" fmla="*/ 1013 h 1632"/>
                <a:gd name="T66" fmla="*/ 844 w 1448"/>
                <a:gd name="T67" fmla="*/ 967 h 1632"/>
                <a:gd name="T68" fmla="*/ 811 w 1448"/>
                <a:gd name="T69" fmla="*/ 925 h 1632"/>
                <a:gd name="T70" fmla="*/ 774 w 1448"/>
                <a:gd name="T71" fmla="*/ 887 h 1632"/>
                <a:gd name="T72" fmla="*/ 737 w 1448"/>
                <a:gd name="T73" fmla="*/ 852 h 1632"/>
                <a:gd name="T74" fmla="*/ 688 w 1448"/>
                <a:gd name="T75" fmla="*/ 819 h 1632"/>
                <a:gd name="T76" fmla="*/ 648 w 1448"/>
                <a:gd name="T77" fmla="*/ 794 h 1632"/>
                <a:gd name="T78" fmla="*/ 596 w 1448"/>
                <a:gd name="T79" fmla="*/ 768 h 1632"/>
                <a:gd name="T80" fmla="*/ 553 w 1448"/>
                <a:gd name="T81" fmla="*/ 753 h 1632"/>
                <a:gd name="T82" fmla="*/ 489 w 1448"/>
                <a:gd name="T83" fmla="*/ 740 h 1632"/>
                <a:gd name="T84" fmla="*/ 425 w 1448"/>
                <a:gd name="T85" fmla="*/ 734 h 1632"/>
                <a:gd name="T86" fmla="*/ 408 w 1448"/>
                <a:gd name="T87" fmla="*/ 999 h 1632"/>
                <a:gd name="T88" fmla="*/ 406 w 1448"/>
                <a:gd name="T89" fmla="*/ 0 h 1632"/>
                <a:gd name="T90" fmla="*/ 428 w 1448"/>
                <a:gd name="T91" fmla="*/ 229 h 1632"/>
                <a:gd name="T92" fmla="*/ 493 w 1448"/>
                <a:gd name="T93" fmla="*/ 232 h 1632"/>
                <a:gd name="T94" fmla="*/ 552 w 1448"/>
                <a:gd name="T95" fmla="*/ 239 h 1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1632"/>
                <a:gd name="T146" fmla="*/ 1448 w 1448"/>
                <a:gd name="T147" fmla="*/ 1632 h 1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1632">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19"/>
                  </a:lnTo>
                  <a:lnTo>
                    <a:pt x="1018" y="435"/>
                  </a:lnTo>
                  <a:lnTo>
                    <a:pt x="1037" y="450"/>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4"/>
                  </a:lnTo>
                  <a:lnTo>
                    <a:pt x="1448" y="1294"/>
                  </a:lnTo>
                  <a:lnTo>
                    <a:pt x="1447" y="1343"/>
                  </a:lnTo>
                  <a:lnTo>
                    <a:pt x="1443" y="1391"/>
                  </a:lnTo>
                  <a:lnTo>
                    <a:pt x="1437" y="1435"/>
                  </a:lnTo>
                  <a:lnTo>
                    <a:pt x="1432" y="1481"/>
                  </a:lnTo>
                  <a:lnTo>
                    <a:pt x="1422" y="1528"/>
                  </a:lnTo>
                  <a:lnTo>
                    <a:pt x="1409" y="1579"/>
                  </a:lnTo>
                  <a:lnTo>
                    <a:pt x="1392" y="1632"/>
                  </a:lnTo>
                  <a:lnTo>
                    <a:pt x="1297" y="1337"/>
                  </a:lnTo>
                  <a:lnTo>
                    <a:pt x="936" y="1398"/>
                  </a:lnTo>
                  <a:lnTo>
                    <a:pt x="944" y="1346"/>
                  </a:lnTo>
                  <a:lnTo>
                    <a:pt x="947" y="1313"/>
                  </a:lnTo>
                  <a:lnTo>
                    <a:pt x="947" y="1278"/>
                  </a:lnTo>
                  <a:lnTo>
                    <a:pt x="945" y="1237"/>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sp>
        <p:nvSpPr>
          <p:cNvPr id="109580" name="Text Box 12"/>
          <p:cNvSpPr txBox="1">
            <a:spLocks noChangeArrowheads="1"/>
          </p:cNvSpPr>
          <p:nvPr/>
        </p:nvSpPr>
        <p:spPr bwMode="auto">
          <a:xfrm>
            <a:off x="4930777" y="885825"/>
            <a:ext cx="5786078" cy="1877437"/>
          </a:xfrm>
          <a:prstGeom prst="rect">
            <a:avLst/>
          </a:prstGeom>
          <a:noFill/>
          <a:ln w="9525">
            <a:noFill/>
            <a:miter lim="800000"/>
            <a:headEnd/>
            <a:tailEnd/>
          </a:ln>
          <a:effectLst/>
        </p:spPr>
        <p:txBody>
          <a:bodyPr wrap="squar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EMOTIONS:</a:t>
            </a:r>
          </a:p>
          <a:p>
            <a:pPr eaLnBrk="0" hangingPunct="0">
              <a:defRPr/>
            </a:pPr>
            <a:r>
              <a:rPr lang="en-GB" sz="4400" b="1" dirty="0" smtClean="0">
                <a:effectLst>
                  <a:outerShdw blurRad="38100" dist="38100" dir="2700000" algn="tl">
                    <a:srgbClr val="FFFFFF"/>
                  </a:outerShdw>
                </a:effectLst>
                <a:latin typeface="Bookman Old Style" pitchFamily="18" charset="0"/>
              </a:rPr>
              <a:t> </a:t>
            </a:r>
            <a:r>
              <a:rPr lang="en-GB" sz="2800" b="1" dirty="0" smtClean="0">
                <a:effectLst>
                  <a:outerShdw blurRad="38100" dist="38100" dir="2700000" algn="tl">
                    <a:srgbClr val="FFFFFF"/>
                  </a:outerShdw>
                </a:effectLst>
                <a:latin typeface="Bookman Old Style" pitchFamily="18" charset="0"/>
              </a:rPr>
              <a:t>Feel angry, upset</a:t>
            </a:r>
          </a:p>
          <a:p>
            <a:pPr eaLnBrk="0" hangingPunct="0">
              <a:defRPr/>
            </a:pPr>
            <a:r>
              <a:rPr lang="en-GB" sz="2800" b="1" dirty="0">
                <a:effectLst>
                  <a:outerShdw blurRad="38100" dist="38100" dir="2700000" algn="tl">
                    <a:srgbClr val="FFFFFF"/>
                  </a:outerShdw>
                </a:effectLst>
                <a:latin typeface="Bookman Old Style" pitchFamily="18" charset="0"/>
              </a:rPr>
              <a:t> </a:t>
            </a:r>
            <a:r>
              <a:rPr lang="en-GB" sz="2800" b="1" dirty="0" smtClean="0">
                <a:effectLst>
                  <a:outerShdw blurRad="38100" dist="38100" dir="2700000" algn="tl">
                    <a:srgbClr val="FFFFFF"/>
                  </a:outerShdw>
                </a:effectLst>
                <a:latin typeface="Bookman Old Style" pitchFamily="18" charset="0"/>
              </a:rPr>
              <a:t>  attacked.</a:t>
            </a:r>
            <a:endParaRPr lang="en-GB" sz="2800" b="1" dirty="0">
              <a:latin typeface="Bookman Old Style" pitchFamily="18" charset="0"/>
            </a:endParaRPr>
          </a:p>
        </p:txBody>
      </p:sp>
      <p:sp>
        <p:nvSpPr>
          <p:cNvPr id="109581" name="Text Box 13"/>
          <p:cNvSpPr txBox="1">
            <a:spLocks noChangeArrowheads="1"/>
          </p:cNvSpPr>
          <p:nvPr/>
        </p:nvSpPr>
        <p:spPr bwMode="auto">
          <a:xfrm>
            <a:off x="53182" y="2643190"/>
            <a:ext cx="3913251" cy="1631216"/>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THOUGHTS:</a:t>
            </a:r>
            <a:br>
              <a:rPr lang="en-GB" sz="4400" b="1" dirty="0" smtClean="0">
                <a:effectLst>
                  <a:outerShdw blurRad="38100" dist="38100" dir="2700000" algn="tl">
                    <a:srgbClr val="FFFFFF"/>
                  </a:outerShdw>
                </a:effectLst>
                <a:latin typeface="Bookman Old Style" pitchFamily="18" charset="0"/>
              </a:rPr>
            </a:br>
            <a:r>
              <a:rPr lang="en-GB" sz="2800" b="1" dirty="0" smtClean="0">
                <a:effectLst>
                  <a:outerShdw blurRad="38100" dist="38100" dir="2700000" algn="tl">
                    <a:srgbClr val="FFFFFF"/>
                  </a:outerShdw>
                </a:effectLst>
                <a:latin typeface="Bookman Old Style" pitchFamily="18" charset="0"/>
              </a:rPr>
              <a:t>The voice is </a:t>
            </a:r>
          </a:p>
          <a:p>
            <a:pPr eaLnBrk="0" hangingPunct="0">
              <a:defRPr/>
            </a:pPr>
            <a:r>
              <a:rPr lang="en-GB" sz="2800" b="1" dirty="0" smtClean="0">
                <a:effectLst>
                  <a:outerShdw blurRad="38100" dist="38100" dir="2700000" algn="tl">
                    <a:srgbClr val="FFFFFF"/>
                  </a:outerShdw>
                </a:effectLst>
                <a:latin typeface="Bookman Old Style" pitchFamily="18" charset="0"/>
              </a:rPr>
              <a:t>criticizing me again</a:t>
            </a:r>
            <a:endParaRPr lang="en-GB" b="1" dirty="0">
              <a:latin typeface="Bookman Old Style" pitchFamily="18" charset="0"/>
            </a:endParaRPr>
          </a:p>
        </p:txBody>
      </p:sp>
      <p:sp>
        <p:nvSpPr>
          <p:cNvPr id="109582" name="Text Box 14"/>
          <p:cNvSpPr txBox="1">
            <a:spLocks noChangeArrowheads="1"/>
          </p:cNvSpPr>
          <p:nvPr/>
        </p:nvSpPr>
        <p:spPr bwMode="auto">
          <a:xfrm>
            <a:off x="2322659" y="4644014"/>
            <a:ext cx="4902304" cy="1631216"/>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BEHAVIOR:</a:t>
            </a:r>
          </a:p>
          <a:p>
            <a:pPr algn="ctr" eaLnBrk="0" hangingPunct="0">
              <a:defRPr/>
            </a:pPr>
            <a:r>
              <a:rPr lang="en-GB" sz="2800" b="1" dirty="0" smtClean="0">
                <a:effectLst>
                  <a:outerShdw blurRad="38100" dist="38100" dir="2700000" algn="tl">
                    <a:srgbClr val="FFFFFF"/>
                  </a:outerShdw>
                </a:effectLst>
                <a:latin typeface="Bookman Old Style" pitchFamily="18" charset="0"/>
              </a:rPr>
              <a:t>Scream back at the voice</a:t>
            </a:r>
          </a:p>
          <a:p>
            <a:pPr algn="ctr" eaLnBrk="0" hangingPunct="0">
              <a:defRPr/>
            </a:pPr>
            <a:r>
              <a:rPr lang="en-GB" sz="2800" b="1" dirty="0" smtClean="0">
                <a:effectLst>
                  <a:outerShdw blurRad="38100" dist="38100" dir="2700000" algn="tl">
                    <a:srgbClr val="FFFFFF"/>
                  </a:outerShdw>
                </a:effectLst>
                <a:latin typeface="Bookman Old Style" pitchFamily="18" charset="0"/>
              </a:rPr>
              <a:t>And shake my fist</a:t>
            </a:r>
            <a:endParaRPr lang="en-GB" sz="2800" b="1" dirty="0">
              <a:latin typeface="Bookman Old Style" pitchFamily="18" charset="0"/>
            </a:endParaRPr>
          </a:p>
        </p:txBody>
      </p:sp>
    </p:spTree>
    <p:extLst>
      <p:ext uri="{BB962C8B-B14F-4D97-AF65-F5344CB8AC3E}">
        <p14:creationId xmlns:p14="http://schemas.microsoft.com/office/powerpoint/2010/main" val="22941363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idx="4294967295"/>
          </p:nvPr>
        </p:nvSpPr>
        <p:spPr/>
        <p:txBody>
          <a:bodyPr/>
          <a:lstStyle/>
          <a:p>
            <a:pPr eaLnBrk="1" hangingPunct="1"/>
            <a:r>
              <a:rPr lang="en-GB" smtClean="0"/>
              <a:t>ABC model </a:t>
            </a:r>
            <a:r>
              <a:rPr lang="en-GB" sz="2100" smtClean="0"/>
              <a:t>(Ellis, 1962)</a:t>
            </a:r>
            <a:endParaRPr lang="en-GB" smtClean="0"/>
          </a:p>
        </p:txBody>
      </p:sp>
      <p:sp>
        <p:nvSpPr>
          <p:cNvPr id="148482" name="Rectangle 3"/>
          <p:cNvSpPr>
            <a:spLocks noChangeArrowheads="1"/>
          </p:cNvSpPr>
          <p:nvPr/>
        </p:nvSpPr>
        <p:spPr bwMode="auto">
          <a:xfrm>
            <a:off x="7620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48483" name="Rectangle 4"/>
          <p:cNvSpPr>
            <a:spLocks noChangeArrowheads="1"/>
          </p:cNvSpPr>
          <p:nvPr/>
        </p:nvSpPr>
        <p:spPr bwMode="auto">
          <a:xfrm>
            <a:off x="35814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48484" name="Rectangle 5"/>
          <p:cNvSpPr>
            <a:spLocks noChangeArrowheads="1"/>
          </p:cNvSpPr>
          <p:nvPr/>
        </p:nvSpPr>
        <p:spPr bwMode="auto">
          <a:xfrm>
            <a:off x="64008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b="1">
              <a:latin typeface="Times New Roman" pitchFamily="18" charset="0"/>
            </a:endParaRPr>
          </a:p>
        </p:txBody>
      </p:sp>
      <p:sp>
        <p:nvSpPr>
          <p:cNvPr id="148485" name="AutoShape 6"/>
          <p:cNvSpPr>
            <a:spLocks noChangeArrowheads="1"/>
          </p:cNvSpPr>
          <p:nvPr/>
        </p:nvSpPr>
        <p:spPr bwMode="auto">
          <a:xfrm>
            <a:off x="28956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6" name="AutoShape 7"/>
          <p:cNvSpPr>
            <a:spLocks noChangeArrowheads="1"/>
          </p:cNvSpPr>
          <p:nvPr/>
        </p:nvSpPr>
        <p:spPr bwMode="auto">
          <a:xfrm>
            <a:off x="57150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7" name="Line 8"/>
          <p:cNvSpPr>
            <a:spLocks noChangeShapeType="1"/>
          </p:cNvSpPr>
          <p:nvPr/>
        </p:nvSpPr>
        <p:spPr bwMode="auto">
          <a:xfrm>
            <a:off x="762000" y="3581400"/>
            <a:ext cx="1981200" cy="0"/>
          </a:xfrm>
          <a:prstGeom prst="line">
            <a:avLst/>
          </a:prstGeom>
          <a:noFill/>
          <a:ln w="12700">
            <a:solidFill>
              <a:schemeClr val="tx1"/>
            </a:solidFill>
            <a:round/>
            <a:headEnd/>
            <a:tailEnd/>
          </a:ln>
        </p:spPr>
        <p:txBody>
          <a:bodyPr wrap="none" anchor="ctr"/>
          <a:lstStyle/>
          <a:p>
            <a:endParaRPr lang="en-US"/>
          </a:p>
        </p:txBody>
      </p:sp>
      <p:sp>
        <p:nvSpPr>
          <p:cNvPr id="148488" name="Line 9"/>
          <p:cNvSpPr>
            <a:spLocks noChangeShapeType="1"/>
          </p:cNvSpPr>
          <p:nvPr/>
        </p:nvSpPr>
        <p:spPr bwMode="auto">
          <a:xfrm>
            <a:off x="3581400" y="3581400"/>
            <a:ext cx="1981200" cy="0"/>
          </a:xfrm>
          <a:prstGeom prst="line">
            <a:avLst/>
          </a:prstGeom>
          <a:noFill/>
          <a:ln w="12700">
            <a:solidFill>
              <a:schemeClr val="tx1"/>
            </a:solidFill>
            <a:round/>
            <a:headEnd/>
            <a:tailEnd/>
          </a:ln>
        </p:spPr>
        <p:txBody>
          <a:bodyPr wrap="none" anchor="ctr"/>
          <a:lstStyle/>
          <a:p>
            <a:endParaRPr lang="en-US"/>
          </a:p>
        </p:txBody>
      </p:sp>
      <p:sp>
        <p:nvSpPr>
          <p:cNvPr id="148489" name="Line 10"/>
          <p:cNvSpPr>
            <a:spLocks noChangeShapeType="1"/>
          </p:cNvSpPr>
          <p:nvPr/>
        </p:nvSpPr>
        <p:spPr bwMode="auto">
          <a:xfrm>
            <a:off x="6400800" y="3581400"/>
            <a:ext cx="1981200" cy="0"/>
          </a:xfrm>
          <a:prstGeom prst="line">
            <a:avLst/>
          </a:prstGeom>
          <a:noFill/>
          <a:ln w="12700">
            <a:solidFill>
              <a:schemeClr val="tx1"/>
            </a:solidFill>
            <a:round/>
            <a:headEnd/>
            <a:tailEnd/>
          </a:ln>
        </p:spPr>
        <p:txBody>
          <a:bodyPr wrap="none" anchor="ctr"/>
          <a:lstStyle/>
          <a:p>
            <a:endParaRPr lang="en-US"/>
          </a:p>
        </p:txBody>
      </p:sp>
      <p:sp>
        <p:nvSpPr>
          <p:cNvPr id="148490" name="Rectangle 11"/>
          <p:cNvSpPr>
            <a:spLocks noChangeArrowheads="1"/>
          </p:cNvSpPr>
          <p:nvPr/>
        </p:nvSpPr>
        <p:spPr bwMode="auto">
          <a:xfrm>
            <a:off x="838200" y="2743200"/>
            <a:ext cx="1628972" cy="830997"/>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Activating </a:t>
            </a:r>
          </a:p>
          <a:p>
            <a:pPr eaLnBrk="0" hangingPunct="0"/>
            <a:r>
              <a:rPr lang="en-GB" sz="2400" b="1" dirty="0">
                <a:solidFill>
                  <a:schemeClr val="accent4"/>
                </a:solidFill>
                <a:latin typeface="Times New Roman" pitchFamily="18" charset="0"/>
              </a:rPr>
              <a:t>Events</a:t>
            </a:r>
          </a:p>
        </p:txBody>
      </p:sp>
      <p:sp>
        <p:nvSpPr>
          <p:cNvPr id="148491" name="Rectangle 12"/>
          <p:cNvSpPr>
            <a:spLocks noChangeArrowheads="1"/>
          </p:cNvSpPr>
          <p:nvPr/>
        </p:nvSpPr>
        <p:spPr bwMode="auto">
          <a:xfrm>
            <a:off x="4038600" y="2743200"/>
            <a:ext cx="1046163"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Beliefs</a:t>
            </a:r>
          </a:p>
        </p:txBody>
      </p:sp>
      <p:sp>
        <p:nvSpPr>
          <p:cNvPr id="148492" name="Rectangle 13"/>
          <p:cNvSpPr>
            <a:spLocks noChangeArrowheads="1"/>
          </p:cNvSpPr>
          <p:nvPr/>
        </p:nvSpPr>
        <p:spPr bwMode="auto">
          <a:xfrm>
            <a:off x="6400800" y="2743200"/>
            <a:ext cx="2014538"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Consequences</a:t>
            </a:r>
          </a:p>
        </p:txBody>
      </p:sp>
      <p:sp>
        <p:nvSpPr>
          <p:cNvPr id="148493" name="Text Box 14"/>
          <p:cNvSpPr txBox="1">
            <a:spLocks noChangeArrowheads="1"/>
          </p:cNvSpPr>
          <p:nvPr/>
        </p:nvSpPr>
        <p:spPr bwMode="auto">
          <a:xfrm>
            <a:off x="3336925" y="6213475"/>
            <a:ext cx="4940300" cy="457200"/>
          </a:xfrm>
          <a:prstGeom prst="rect">
            <a:avLst/>
          </a:prstGeom>
          <a:noFill/>
          <a:ln w="12700">
            <a:noFill/>
            <a:miter lim="800000"/>
            <a:headEnd/>
            <a:tailEnd/>
          </a:ln>
        </p:spPr>
        <p:txBody>
          <a:bodyPr wrap="none">
            <a:spAutoFit/>
          </a:bodyPr>
          <a:lstStyle/>
          <a:p>
            <a:pPr eaLnBrk="0" hangingPunct="0"/>
            <a:r>
              <a:rPr lang="en-GB" sz="2400" i="1">
                <a:solidFill>
                  <a:schemeClr val="tx2"/>
                </a:solidFill>
                <a:latin typeface="Times New Roman" pitchFamily="18" charset="0"/>
              </a:rPr>
              <a:t>Chadwick, Trower &amp; Birchwood, 1996</a:t>
            </a:r>
            <a:endParaRPr lang="en-GB" sz="2400">
              <a:latin typeface="Times New Roman" pitchFamily="18" charset="0"/>
            </a:endParaRPr>
          </a:p>
        </p:txBody>
      </p:sp>
    </p:spTree>
    <p:extLst>
      <p:ext uri="{BB962C8B-B14F-4D97-AF65-F5344CB8AC3E}">
        <p14:creationId xmlns:p14="http://schemas.microsoft.com/office/powerpoint/2010/main" val="215364770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idx="4294967295"/>
          </p:nvPr>
        </p:nvSpPr>
        <p:spPr/>
        <p:txBody>
          <a:bodyPr/>
          <a:lstStyle/>
          <a:p>
            <a:pPr eaLnBrk="1" hangingPunct="1"/>
            <a:r>
              <a:rPr lang="en-GB" smtClean="0"/>
              <a:t>ABC model </a:t>
            </a:r>
            <a:r>
              <a:rPr lang="en-GB" sz="2100" smtClean="0"/>
              <a:t>(Ellis, 1962)</a:t>
            </a:r>
            <a:endParaRPr lang="en-GB" smtClean="0"/>
          </a:p>
        </p:txBody>
      </p:sp>
      <p:sp>
        <p:nvSpPr>
          <p:cNvPr id="148482" name="Rectangle 3"/>
          <p:cNvSpPr>
            <a:spLocks noChangeArrowheads="1"/>
          </p:cNvSpPr>
          <p:nvPr/>
        </p:nvSpPr>
        <p:spPr bwMode="auto">
          <a:xfrm>
            <a:off x="7620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r>
              <a:rPr lang="en-GB" sz="2400" dirty="0" smtClean="0">
                <a:solidFill>
                  <a:srgbClr val="FF0000"/>
                </a:solidFill>
                <a:latin typeface="Times New Roman" pitchFamily="18" charset="0"/>
              </a:rPr>
              <a:t>Voice criticizes</a:t>
            </a:r>
          </a:p>
          <a:p>
            <a:pPr algn="ctr" eaLnBrk="0" hangingPunct="0"/>
            <a:r>
              <a:rPr lang="en-GB" sz="2400" dirty="0" smtClean="0">
                <a:solidFill>
                  <a:srgbClr val="FF0000"/>
                </a:solidFill>
                <a:latin typeface="Times New Roman" pitchFamily="18" charset="0"/>
              </a:rPr>
              <a:t> me</a:t>
            </a:r>
            <a:endParaRPr lang="en-GB" sz="2400" dirty="0">
              <a:solidFill>
                <a:srgbClr val="FF0000"/>
              </a:solidFill>
              <a:latin typeface="Times New Roman" pitchFamily="18" charset="0"/>
            </a:endParaRPr>
          </a:p>
        </p:txBody>
      </p:sp>
      <p:sp>
        <p:nvSpPr>
          <p:cNvPr id="148483" name="Rectangle 4"/>
          <p:cNvSpPr>
            <a:spLocks noChangeArrowheads="1"/>
          </p:cNvSpPr>
          <p:nvPr/>
        </p:nvSpPr>
        <p:spPr bwMode="auto">
          <a:xfrm>
            <a:off x="35814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48484" name="Rectangle 5"/>
          <p:cNvSpPr>
            <a:spLocks noChangeArrowheads="1"/>
          </p:cNvSpPr>
          <p:nvPr/>
        </p:nvSpPr>
        <p:spPr bwMode="auto">
          <a:xfrm>
            <a:off x="64008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r>
              <a:rPr lang="en-GB" sz="2400" b="1" dirty="0" smtClean="0">
                <a:solidFill>
                  <a:srgbClr val="FF0000"/>
                </a:solidFill>
                <a:latin typeface="Times New Roman" pitchFamily="18" charset="0"/>
              </a:rPr>
              <a:t>Yell, get angry,</a:t>
            </a:r>
          </a:p>
          <a:p>
            <a:pPr algn="ctr" eaLnBrk="0" hangingPunct="0"/>
            <a:r>
              <a:rPr lang="en-GB" sz="2400" b="1" dirty="0" smtClean="0">
                <a:solidFill>
                  <a:srgbClr val="FF0000"/>
                </a:solidFill>
                <a:latin typeface="Times New Roman" pitchFamily="18" charset="0"/>
              </a:rPr>
              <a:t>shake fist</a:t>
            </a:r>
            <a:endParaRPr lang="en-GB" sz="2400" b="1" dirty="0">
              <a:solidFill>
                <a:srgbClr val="FF0000"/>
              </a:solidFill>
              <a:latin typeface="Times New Roman" pitchFamily="18" charset="0"/>
            </a:endParaRPr>
          </a:p>
        </p:txBody>
      </p:sp>
      <p:sp>
        <p:nvSpPr>
          <p:cNvPr id="148485" name="AutoShape 6"/>
          <p:cNvSpPr>
            <a:spLocks noChangeArrowheads="1"/>
          </p:cNvSpPr>
          <p:nvPr/>
        </p:nvSpPr>
        <p:spPr bwMode="auto">
          <a:xfrm>
            <a:off x="28956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6" name="AutoShape 7"/>
          <p:cNvSpPr>
            <a:spLocks noChangeArrowheads="1"/>
          </p:cNvSpPr>
          <p:nvPr/>
        </p:nvSpPr>
        <p:spPr bwMode="auto">
          <a:xfrm>
            <a:off x="57150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7" name="Line 8"/>
          <p:cNvSpPr>
            <a:spLocks noChangeShapeType="1"/>
          </p:cNvSpPr>
          <p:nvPr/>
        </p:nvSpPr>
        <p:spPr bwMode="auto">
          <a:xfrm>
            <a:off x="762000" y="3581400"/>
            <a:ext cx="1981200" cy="0"/>
          </a:xfrm>
          <a:prstGeom prst="line">
            <a:avLst/>
          </a:prstGeom>
          <a:noFill/>
          <a:ln w="12700">
            <a:solidFill>
              <a:schemeClr val="tx1"/>
            </a:solidFill>
            <a:round/>
            <a:headEnd/>
            <a:tailEnd/>
          </a:ln>
        </p:spPr>
        <p:txBody>
          <a:bodyPr wrap="none" anchor="ctr"/>
          <a:lstStyle/>
          <a:p>
            <a:endParaRPr lang="en-US"/>
          </a:p>
        </p:txBody>
      </p:sp>
      <p:sp>
        <p:nvSpPr>
          <p:cNvPr id="148488" name="Line 9"/>
          <p:cNvSpPr>
            <a:spLocks noChangeShapeType="1"/>
          </p:cNvSpPr>
          <p:nvPr/>
        </p:nvSpPr>
        <p:spPr bwMode="auto">
          <a:xfrm>
            <a:off x="3581400" y="3581400"/>
            <a:ext cx="1981200" cy="0"/>
          </a:xfrm>
          <a:prstGeom prst="line">
            <a:avLst/>
          </a:prstGeom>
          <a:noFill/>
          <a:ln w="12700">
            <a:solidFill>
              <a:schemeClr val="tx1"/>
            </a:solidFill>
            <a:round/>
            <a:headEnd/>
            <a:tailEnd/>
          </a:ln>
        </p:spPr>
        <p:txBody>
          <a:bodyPr wrap="none" anchor="ctr"/>
          <a:lstStyle/>
          <a:p>
            <a:endParaRPr lang="en-US"/>
          </a:p>
        </p:txBody>
      </p:sp>
      <p:sp>
        <p:nvSpPr>
          <p:cNvPr id="148489" name="Line 10"/>
          <p:cNvSpPr>
            <a:spLocks noChangeShapeType="1"/>
          </p:cNvSpPr>
          <p:nvPr/>
        </p:nvSpPr>
        <p:spPr bwMode="auto">
          <a:xfrm>
            <a:off x="6400800" y="3581400"/>
            <a:ext cx="1981200" cy="0"/>
          </a:xfrm>
          <a:prstGeom prst="line">
            <a:avLst/>
          </a:prstGeom>
          <a:noFill/>
          <a:ln w="12700">
            <a:solidFill>
              <a:schemeClr val="tx1"/>
            </a:solidFill>
            <a:round/>
            <a:headEnd/>
            <a:tailEnd/>
          </a:ln>
        </p:spPr>
        <p:txBody>
          <a:bodyPr wrap="none" anchor="ctr"/>
          <a:lstStyle/>
          <a:p>
            <a:endParaRPr lang="en-US"/>
          </a:p>
        </p:txBody>
      </p:sp>
      <p:sp>
        <p:nvSpPr>
          <p:cNvPr id="148490" name="Rectangle 11"/>
          <p:cNvSpPr>
            <a:spLocks noChangeArrowheads="1"/>
          </p:cNvSpPr>
          <p:nvPr/>
        </p:nvSpPr>
        <p:spPr bwMode="auto">
          <a:xfrm>
            <a:off x="838200" y="2743200"/>
            <a:ext cx="1628972" cy="830997"/>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Activating </a:t>
            </a:r>
          </a:p>
          <a:p>
            <a:pPr eaLnBrk="0" hangingPunct="0"/>
            <a:r>
              <a:rPr lang="en-GB" sz="2400" b="1" dirty="0">
                <a:solidFill>
                  <a:schemeClr val="accent4"/>
                </a:solidFill>
                <a:latin typeface="Times New Roman" pitchFamily="18" charset="0"/>
              </a:rPr>
              <a:t>Events</a:t>
            </a:r>
          </a:p>
        </p:txBody>
      </p:sp>
      <p:sp>
        <p:nvSpPr>
          <p:cNvPr id="148491" name="Rectangle 12"/>
          <p:cNvSpPr>
            <a:spLocks noChangeArrowheads="1"/>
          </p:cNvSpPr>
          <p:nvPr/>
        </p:nvSpPr>
        <p:spPr bwMode="auto">
          <a:xfrm>
            <a:off x="4038600" y="2743200"/>
            <a:ext cx="1046163" cy="457200"/>
          </a:xfrm>
          <a:prstGeom prst="rect">
            <a:avLst/>
          </a:prstGeom>
          <a:noFill/>
          <a:ln w="12700">
            <a:noFill/>
            <a:miter lim="800000"/>
            <a:headEnd/>
            <a:tailEnd/>
          </a:ln>
        </p:spPr>
        <p:txBody>
          <a:bodyPr wrap="none">
            <a:spAutoFit/>
          </a:bodyPr>
          <a:lstStyle/>
          <a:p>
            <a:pPr eaLnBrk="0" hangingPunct="0"/>
            <a:r>
              <a:rPr lang="en-GB" sz="2400" b="1">
                <a:latin typeface="Times New Roman" pitchFamily="18" charset="0"/>
              </a:rPr>
              <a:t>Beliefs</a:t>
            </a:r>
          </a:p>
        </p:txBody>
      </p:sp>
      <p:sp>
        <p:nvSpPr>
          <p:cNvPr id="148492" name="Rectangle 13"/>
          <p:cNvSpPr>
            <a:spLocks noChangeArrowheads="1"/>
          </p:cNvSpPr>
          <p:nvPr/>
        </p:nvSpPr>
        <p:spPr bwMode="auto">
          <a:xfrm>
            <a:off x="6400800" y="2743200"/>
            <a:ext cx="2014538"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Consequences</a:t>
            </a:r>
          </a:p>
        </p:txBody>
      </p:sp>
      <p:sp>
        <p:nvSpPr>
          <p:cNvPr id="148493" name="Text Box 14"/>
          <p:cNvSpPr txBox="1">
            <a:spLocks noChangeArrowheads="1"/>
          </p:cNvSpPr>
          <p:nvPr/>
        </p:nvSpPr>
        <p:spPr bwMode="auto">
          <a:xfrm>
            <a:off x="3336925" y="6213475"/>
            <a:ext cx="4940300" cy="457200"/>
          </a:xfrm>
          <a:prstGeom prst="rect">
            <a:avLst/>
          </a:prstGeom>
          <a:noFill/>
          <a:ln w="12700">
            <a:noFill/>
            <a:miter lim="800000"/>
            <a:headEnd/>
            <a:tailEnd/>
          </a:ln>
        </p:spPr>
        <p:txBody>
          <a:bodyPr wrap="none">
            <a:spAutoFit/>
          </a:bodyPr>
          <a:lstStyle/>
          <a:p>
            <a:pPr eaLnBrk="0" hangingPunct="0"/>
            <a:r>
              <a:rPr lang="en-GB" sz="2400" i="1">
                <a:solidFill>
                  <a:schemeClr val="tx2"/>
                </a:solidFill>
                <a:latin typeface="Times New Roman" pitchFamily="18" charset="0"/>
              </a:rPr>
              <a:t>Chadwick, Trower &amp; Birchwood, 1996</a:t>
            </a:r>
            <a:endParaRPr lang="en-GB" sz="2400">
              <a:latin typeface="Times New Roman" pitchFamily="18" charset="0"/>
            </a:endParaRPr>
          </a:p>
        </p:txBody>
      </p:sp>
    </p:spTree>
    <p:extLst>
      <p:ext uri="{BB962C8B-B14F-4D97-AF65-F5344CB8AC3E}">
        <p14:creationId xmlns:p14="http://schemas.microsoft.com/office/powerpoint/2010/main" val="14415349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8631238" cy="693738"/>
          </a:xfrm>
        </p:spPr>
        <p:txBody>
          <a:bodyPr>
            <a:normAutofit fontScale="90000"/>
          </a:bodyPr>
          <a:lstStyle/>
          <a:p>
            <a:pPr>
              <a:defRPr/>
            </a:pPr>
            <a:r>
              <a:rPr lang="en-US" sz="3600" u="sng" dirty="0" smtClean="0"/>
              <a:t>Goal</a:t>
            </a:r>
            <a:r>
              <a:rPr lang="en-US" sz="3600" dirty="0" smtClean="0"/>
              <a:t>: Improving Client’s </a:t>
            </a:r>
            <a:r>
              <a:rPr lang="en-US" sz="3600" dirty="0"/>
              <a:t>Coping Strategies</a:t>
            </a:r>
            <a:endParaRPr lang="en-US" sz="3600" dirty="0" smtClean="0"/>
          </a:p>
        </p:txBody>
      </p:sp>
      <p:sp>
        <p:nvSpPr>
          <p:cNvPr id="46083" name="Rectangle 3"/>
          <p:cNvSpPr>
            <a:spLocks noGrp="1" noChangeArrowheads="1"/>
          </p:cNvSpPr>
          <p:nvPr>
            <p:ph idx="1"/>
          </p:nvPr>
        </p:nvSpPr>
        <p:spPr>
          <a:xfrm>
            <a:off x="228661" y="1447803"/>
            <a:ext cx="8048902" cy="4218544"/>
          </a:xfrm>
        </p:spPr>
        <p:txBody>
          <a:bodyPr>
            <a:normAutofit fontScale="70000" lnSpcReduction="20000"/>
          </a:bodyPr>
          <a:lstStyle/>
          <a:p>
            <a:pPr marL="0" indent="0" eaLnBrk="1" hangingPunct="1">
              <a:lnSpc>
                <a:spcPct val="90000"/>
              </a:lnSpc>
              <a:buNone/>
            </a:pPr>
            <a:endParaRPr lang="en-US" sz="3300" dirty="0" smtClean="0"/>
          </a:p>
          <a:p>
            <a:pPr marL="342900" lvl="1" indent="-342900">
              <a:lnSpc>
                <a:spcPct val="90000"/>
              </a:lnSpc>
            </a:pPr>
            <a:r>
              <a:rPr lang="en-US" sz="2800" dirty="0"/>
              <a:t>Can we control </a:t>
            </a:r>
            <a:r>
              <a:rPr lang="en-US" sz="2800" dirty="0" smtClean="0"/>
              <a:t>any </a:t>
            </a:r>
            <a:r>
              <a:rPr lang="en-US" sz="2800" dirty="0"/>
              <a:t>of the </a:t>
            </a:r>
            <a:r>
              <a:rPr lang="en-US" sz="2800" b="1" i="1" u="sng" dirty="0" smtClean="0"/>
              <a:t>antecedents(As)</a:t>
            </a:r>
            <a:r>
              <a:rPr lang="en-US" sz="2800" dirty="0" smtClean="0"/>
              <a:t> </a:t>
            </a:r>
            <a:r>
              <a:rPr lang="en-US" sz="2800" dirty="0"/>
              <a:t>(</a:t>
            </a:r>
            <a:r>
              <a:rPr lang="en-US" sz="2800" b="1" i="1" u="sng" dirty="0"/>
              <a:t>what comes </a:t>
            </a:r>
            <a:r>
              <a:rPr lang="en-US" sz="2800" b="1" i="1" u="sng" dirty="0" smtClean="0"/>
              <a:t>before…</a:t>
            </a:r>
            <a:r>
              <a:rPr lang="en-US" sz="2800" dirty="0" smtClean="0"/>
              <a:t>problems </a:t>
            </a:r>
            <a:r>
              <a:rPr lang="en-US" sz="2800" dirty="0"/>
              <a:t>sleeping, medication, self care, </a:t>
            </a:r>
            <a:r>
              <a:rPr lang="en-US" sz="2800" dirty="0" smtClean="0"/>
              <a:t>stressors, improving awareness of mood states, feelings, interpersonal problems and conflicts)</a:t>
            </a:r>
          </a:p>
          <a:p>
            <a:pPr marL="342900" lvl="1" indent="-342900">
              <a:lnSpc>
                <a:spcPct val="90000"/>
              </a:lnSpc>
            </a:pPr>
            <a:endParaRPr lang="en-US" sz="2800" dirty="0"/>
          </a:p>
          <a:p>
            <a:pPr>
              <a:lnSpc>
                <a:spcPct val="90000"/>
              </a:lnSpc>
            </a:pPr>
            <a:r>
              <a:rPr lang="en-US" sz="2800" dirty="0" smtClean="0"/>
              <a:t>Can we change any of the </a:t>
            </a:r>
            <a:r>
              <a:rPr lang="en-US" sz="2800" b="1" i="1" u="sng" dirty="0" smtClean="0"/>
              <a:t>consequences (Cs), what comes after</a:t>
            </a:r>
            <a:r>
              <a:rPr lang="en-US" sz="2800" dirty="0" smtClean="0"/>
              <a:t> (feeling angry, yelling, shaking fist)</a:t>
            </a:r>
          </a:p>
          <a:p>
            <a:pPr lvl="1" eaLnBrk="1" hangingPunct="1">
              <a:lnSpc>
                <a:spcPct val="90000"/>
              </a:lnSpc>
            </a:pPr>
            <a:r>
              <a:rPr lang="en-US" sz="2800" dirty="0" smtClean="0"/>
              <a:t>Using attentional distraction techniques (headphones, refocusing, getting engaged)</a:t>
            </a:r>
          </a:p>
          <a:p>
            <a:pPr lvl="1" eaLnBrk="1" hangingPunct="1">
              <a:lnSpc>
                <a:spcPct val="90000"/>
              </a:lnSpc>
            </a:pPr>
            <a:r>
              <a:rPr lang="en-US" sz="2800" dirty="0" smtClean="0"/>
              <a:t>Suggesting alternate responses, behaviors-talking back silently, postponing response</a:t>
            </a:r>
          </a:p>
          <a:p>
            <a:pPr marL="457200" lvl="1" indent="0" eaLnBrk="1" hangingPunct="1">
              <a:lnSpc>
                <a:spcPct val="90000"/>
              </a:lnSpc>
              <a:buNone/>
            </a:pPr>
            <a:endParaRPr lang="en-US" sz="2800" dirty="0" smtClean="0"/>
          </a:p>
          <a:p>
            <a:pPr eaLnBrk="1" hangingPunct="1">
              <a:lnSpc>
                <a:spcPct val="90000"/>
              </a:lnSpc>
            </a:pPr>
            <a:r>
              <a:rPr lang="en-US" sz="2800" dirty="0" smtClean="0"/>
              <a:t>Note that we don’t have to change </a:t>
            </a:r>
            <a:r>
              <a:rPr lang="en-US" sz="2800" b="1" i="1" u="sng" dirty="0" smtClean="0"/>
              <a:t>beliefs</a:t>
            </a:r>
            <a:r>
              <a:rPr lang="en-US" sz="2800" dirty="0" smtClean="0"/>
              <a:t> to improve behaviors. Later we will discuss dealing with B’s (</a:t>
            </a:r>
            <a:r>
              <a:rPr lang="en-US" sz="2800" b="1" i="1" u="sng" dirty="0" smtClean="0"/>
              <a:t>beliefs</a:t>
            </a:r>
            <a:r>
              <a:rPr lang="en-US" sz="2800" dirty="0" smtClean="0"/>
              <a:t>)</a:t>
            </a:r>
          </a:p>
          <a:p>
            <a:pPr lvl="1" eaLnBrk="1" hangingPunct="1">
              <a:lnSpc>
                <a:spcPct val="90000"/>
              </a:lnSpc>
            </a:pPr>
            <a:endParaRPr lang="en-US" dirty="0" smtClean="0"/>
          </a:p>
          <a:p>
            <a:pPr eaLnBrk="1" hangingPunct="1">
              <a:lnSpc>
                <a:spcPct val="90000"/>
              </a:lnSpc>
            </a:pPr>
            <a:endParaRPr lang="en-US" dirty="0" smtClean="0"/>
          </a:p>
        </p:txBody>
      </p:sp>
      <p:sp>
        <p:nvSpPr>
          <p:cNvPr id="2" name="Footer Placeholder 1"/>
          <p:cNvSpPr>
            <a:spLocks noGrp="1"/>
          </p:cNvSpPr>
          <p:nvPr>
            <p:ph type="ftr" sz="quarter" idx="11"/>
          </p:nvPr>
        </p:nvSpPr>
        <p:spPr/>
        <p:txBody>
          <a:bodyPr/>
          <a:lstStyle/>
          <a:p>
            <a:pPr>
              <a:defRPr/>
            </a:pPr>
            <a:r>
              <a:rPr lang="en-US" dirty="0" smtClean="0"/>
              <a:t>(c) Robert Reiser, 2013, All Rights Reserved</a:t>
            </a:r>
            <a:endParaRPr lang="en-US" dirty="0"/>
          </a:p>
        </p:txBody>
      </p:sp>
    </p:spTree>
    <p:extLst>
      <p:ext uri="{BB962C8B-B14F-4D97-AF65-F5344CB8AC3E}">
        <p14:creationId xmlns:p14="http://schemas.microsoft.com/office/powerpoint/2010/main" val="3218486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coping </a:t>
            </a:r>
            <a:r>
              <a:rPr lang="en-US" dirty="0" smtClean="0"/>
              <a:t>strategies for voices</a:t>
            </a:r>
            <a:endParaRPr lang="en-US" dirty="0"/>
          </a:p>
        </p:txBody>
      </p:sp>
      <p:sp>
        <p:nvSpPr>
          <p:cNvPr id="3" name="Content Placeholder 2"/>
          <p:cNvSpPr>
            <a:spLocks noGrp="1"/>
          </p:cNvSpPr>
          <p:nvPr>
            <p:ph idx="1"/>
          </p:nvPr>
        </p:nvSpPr>
        <p:spPr/>
        <p:txBody>
          <a:bodyPr/>
          <a:lstStyle/>
          <a:p>
            <a:pPr marL="0" indent="0">
              <a:buNone/>
            </a:pPr>
            <a:r>
              <a:rPr lang="en-GB" b="1" u="sng" dirty="0" smtClean="0"/>
              <a:t>Using Distraction</a:t>
            </a:r>
            <a:endParaRPr lang="en-US" u="sng" dirty="0"/>
          </a:p>
          <a:p>
            <a:pPr lvl="0"/>
            <a:r>
              <a:rPr lang="en-GB" dirty="0"/>
              <a:t>Humming</a:t>
            </a:r>
            <a:endParaRPr lang="en-US" dirty="0"/>
          </a:p>
          <a:p>
            <a:pPr lvl="0"/>
            <a:r>
              <a:rPr lang="en-GB" dirty="0"/>
              <a:t>Talking to yourself</a:t>
            </a:r>
            <a:endParaRPr lang="en-US" dirty="0"/>
          </a:p>
          <a:p>
            <a:pPr lvl="0"/>
            <a:r>
              <a:rPr lang="en-GB" dirty="0"/>
              <a:t>Listen to </a:t>
            </a:r>
            <a:r>
              <a:rPr lang="en-GB" dirty="0" smtClean="0"/>
              <a:t>music</a:t>
            </a:r>
            <a:endParaRPr lang="en-US" dirty="0"/>
          </a:p>
          <a:p>
            <a:pPr lvl="0"/>
            <a:r>
              <a:rPr lang="en-GB" dirty="0" smtClean="0"/>
              <a:t>Engage in a pleasant activity</a:t>
            </a:r>
            <a:endParaRPr lang="en-US" dirty="0"/>
          </a:p>
          <a:p>
            <a:pPr lvl="0"/>
            <a:r>
              <a:rPr lang="en-GB" dirty="0" smtClean="0"/>
              <a:t>Meditation or prayer</a:t>
            </a:r>
            <a:endParaRPr lang="en-US" dirty="0"/>
          </a:p>
          <a:p>
            <a:pPr lvl="0"/>
            <a:r>
              <a:rPr lang="en-GB" dirty="0"/>
              <a:t>Phone a friend</a:t>
            </a:r>
            <a:endParaRPr lang="en-US" dirty="0"/>
          </a:p>
          <a:p>
            <a:pPr lvl="0"/>
            <a:r>
              <a:rPr lang="en-GB" dirty="0"/>
              <a:t>Exercise</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
        <p:nvSpPr>
          <p:cNvPr id="5" name="TextBox 4"/>
          <p:cNvSpPr txBox="1"/>
          <p:nvPr/>
        </p:nvSpPr>
        <p:spPr>
          <a:xfrm>
            <a:off x="609600" y="6019800"/>
            <a:ext cx="7391400" cy="584775"/>
          </a:xfrm>
          <a:prstGeom prst="rect">
            <a:avLst/>
          </a:prstGeom>
          <a:noFill/>
        </p:spPr>
        <p:txBody>
          <a:bodyPr wrap="square" rtlCol="0">
            <a:spAutoFit/>
          </a:bodyPr>
          <a:lstStyle/>
          <a:p>
            <a:r>
              <a:rPr lang="en-GB" sz="1600" u="sng" dirty="0" smtClean="0">
                <a:latin typeface="+mn-lt"/>
              </a:rPr>
              <a:t>Adapted from</a:t>
            </a:r>
            <a:r>
              <a:rPr lang="en-GB" sz="1600" dirty="0" smtClean="0">
                <a:latin typeface="+mn-lt"/>
              </a:rPr>
              <a:t>: List </a:t>
            </a:r>
            <a:r>
              <a:rPr lang="en-GB" sz="1600" dirty="0">
                <a:latin typeface="+mn-lt"/>
              </a:rPr>
              <a:t>of 60 Coping Strategies for </a:t>
            </a:r>
            <a:r>
              <a:rPr lang="en-GB" sz="1600" dirty="0" smtClean="0">
                <a:latin typeface="+mn-lt"/>
              </a:rPr>
              <a:t>Hallucinations, </a:t>
            </a:r>
            <a:r>
              <a:rPr lang="en-GB" sz="1600" dirty="0" err="1" smtClean="0">
                <a:latin typeface="+mn-lt"/>
              </a:rPr>
              <a:t>Turkington</a:t>
            </a:r>
            <a:r>
              <a:rPr lang="en-GB" sz="1600" dirty="0" smtClean="0">
                <a:latin typeface="+mn-lt"/>
              </a:rPr>
              <a:t>, CIMH, May 2013 workshop materials</a:t>
            </a:r>
            <a:endParaRPr lang="en-US" sz="1600" dirty="0">
              <a:latin typeface="+mn-lt"/>
            </a:endParaRPr>
          </a:p>
        </p:txBody>
      </p:sp>
    </p:spTree>
    <p:extLst>
      <p:ext uri="{BB962C8B-B14F-4D97-AF65-F5344CB8AC3E}">
        <p14:creationId xmlns:p14="http://schemas.microsoft.com/office/powerpoint/2010/main" val="112023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599" cy="914400"/>
          </a:xfrm>
        </p:spPr>
        <p:txBody>
          <a:bodyPr/>
          <a:lstStyle/>
          <a:p>
            <a:r>
              <a:rPr lang="en-US" sz="3600" dirty="0" smtClean="0"/>
              <a:t>“Evidence-based Optimism”</a:t>
            </a:r>
            <a:endParaRPr lang="en-US" sz="3600" dirty="0"/>
          </a:p>
        </p:txBody>
      </p:sp>
      <p:sp>
        <p:nvSpPr>
          <p:cNvPr id="3" name="Content Placeholder 2"/>
          <p:cNvSpPr>
            <a:spLocks noGrp="1"/>
          </p:cNvSpPr>
          <p:nvPr>
            <p:ph idx="1"/>
          </p:nvPr>
        </p:nvSpPr>
        <p:spPr>
          <a:xfrm>
            <a:off x="821242" y="1905000"/>
            <a:ext cx="6711654" cy="4195481"/>
          </a:xfrm>
        </p:spPr>
        <p:txBody>
          <a:bodyPr>
            <a:noAutofit/>
          </a:bodyPr>
          <a:lstStyle/>
          <a:p>
            <a:r>
              <a:rPr lang="en-US" sz="2400" dirty="0" smtClean="0"/>
              <a:t>“…. the very first step in improving the quality of treatment for schizophrenia is </a:t>
            </a:r>
            <a:r>
              <a:rPr lang="en-US" sz="2400" dirty="0" smtClean="0">
                <a:solidFill>
                  <a:schemeClr val="accent3">
                    <a:lumMod val="40000"/>
                    <a:lumOff val="60000"/>
                  </a:schemeClr>
                </a:solidFill>
              </a:rPr>
              <a:t>stemming the tide of therapeutic nihilism </a:t>
            </a:r>
            <a:r>
              <a:rPr lang="en-US" sz="2400" dirty="0" smtClean="0"/>
              <a:t>which still flows far too strongly, with iatrogenic consequences. Evidence-based optimism is one obvious strategy and these guidelines document current evidence-based knowledge and recommendations</a:t>
            </a:r>
            <a:r>
              <a:rPr lang="en-US" sz="2800" dirty="0" smtClean="0"/>
              <a:t>.’</a:t>
            </a:r>
          </a:p>
          <a:p>
            <a:r>
              <a:rPr lang="en-US" dirty="0" smtClean="0"/>
              <a:t>Royal Australia and New Zealand College  of Physicians guidelines, p8</a:t>
            </a:r>
            <a:endParaRPr lang="en-US" dirty="0"/>
          </a:p>
        </p:txBody>
      </p:sp>
      <p:sp>
        <p:nvSpPr>
          <p:cNvPr id="4" name="Footer Placeholder 3"/>
          <p:cNvSpPr>
            <a:spLocks noGrp="1"/>
          </p:cNvSpPr>
          <p:nvPr>
            <p:ph type="ftr" sz="quarter" idx="11"/>
          </p:nvPr>
        </p:nvSpPr>
        <p:spPr>
          <a:xfrm rot="5400000" flipV="1">
            <a:off x="5878377" y="2803977"/>
            <a:ext cx="4164599" cy="842645"/>
          </a:xfrm>
        </p:spPr>
        <p:txBody>
          <a:bodyPr/>
          <a:lstStyle/>
          <a:p>
            <a:pPr>
              <a:defRPr/>
            </a:pPr>
            <a:r>
              <a:rPr lang="en-US" dirty="0" smtClean="0"/>
              <a:t>(c) Robert Reiser, 2013, All Rights Reserved</a:t>
            </a:r>
            <a:endParaRPr lang="en-US" dirty="0"/>
          </a:p>
        </p:txBody>
      </p:sp>
    </p:spTree>
    <p:extLst>
      <p:ext uri="{BB962C8B-B14F-4D97-AF65-F5344CB8AC3E}">
        <p14:creationId xmlns:p14="http://schemas.microsoft.com/office/powerpoint/2010/main" val="38604313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coping strategies for Voices</a:t>
            </a:r>
            <a:endParaRPr lang="en-US" dirty="0"/>
          </a:p>
        </p:txBody>
      </p:sp>
      <p:sp>
        <p:nvSpPr>
          <p:cNvPr id="3" name="Content Placeholder 2"/>
          <p:cNvSpPr>
            <a:spLocks noGrp="1"/>
          </p:cNvSpPr>
          <p:nvPr>
            <p:ph idx="1"/>
          </p:nvPr>
        </p:nvSpPr>
        <p:spPr>
          <a:xfrm>
            <a:off x="838200" y="1905000"/>
            <a:ext cx="6711654" cy="3814481"/>
          </a:xfrm>
        </p:spPr>
        <p:txBody>
          <a:bodyPr>
            <a:normAutofit lnSpcReduction="10000"/>
          </a:bodyPr>
          <a:lstStyle/>
          <a:p>
            <a:pPr marL="0" indent="0">
              <a:buNone/>
            </a:pPr>
            <a:r>
              <a:rPr lang="en-GB" b="1" u="sng" dirty="0" smtClean="0"/>
              <a:t>Focusing, or refocusing or engaging</a:t>
            </a:r>
            <a:endParaRPr lang="en-US" u="sng" dirty="0"/>
          </a:p>
          <a:p>
            <a:r>
              <a:rPr lang="en-GB" dirty="0"/>
              <a:t>Use a normalising </a:t>
            </a:r>
            <a:r>
              <a:rPr lang="en-GB" dirty="0" smtClean="0"/>
              <a:t>or more compassionate explanation</a:t>
            </a:r>
            <a:endParaRPr lang="en-US" dirty="0"/>
          </a:p>
          <a:p>
            <a:pPr lvl="0"/>
            <a:r>
              <a:rPr lang="en-GB" dirty="0" err="1" smtClean="0"/>
              <a:t>Subvocalisation</a:t>
            </a:r>
            <a:r>
              <a:rPr lang="en-GB" dirty="0" smtClean="0"/>
              <a:t>, talk back quietly</a:t>
            </a:r>
            <a:endParaRPr lang="en-US" dirty="0"/>
          </a:p>
          <a:p>
            <a:pPr lvl="0"/>
            <a:r>
              <a:rPr lang="en-GB" dirty="0"/>
              <a:t>Use rational responses to reduce anger</a:t>
            </a:r>
            <a:endParaRPr lang="en-US" dirty="0"/>
          </a:p>
          <a:p>
            <a:pPr lvl="0"/>
            <a:r>
              <a:rPr lang="en-GB" dirty="0" smtClean="0"/>
              <a:t>Remind </a:t>
            </a:r>
            <a:r>
              <a:rPr lang="en-GB" dirty="0"/>
              <a:t>yourself that no one else can hear the voice</a:t>
            </a:r>
            <a:endParaRPr lang="en-US" dirty="0"/>
          </a:p>
          <a:p>
            <a:pPr lvl="0"/>
            <a:r>
              <a:rPr lang="en-GB" dirty="0"/>
              <a:t>Phone a voice buddy and tell them the voice is active</a:t>
            </a:r>
            <a:endParaRPr lang="en-US" dirty="0"/>
          </a:p>
          <a:p>
            <a:pPr lvl="0"/>
            <a:r>
              <a:rPr lang="en-GB" dirty="0"/>
              <a:t>Remember to take antipsychotic medication</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smtClean="0"/>
              <a:t>(c) Robert </a:t>
            </a:r>
            <a:r>
              <a:rPr lang="en-US" dirty="0" err="1" smtClean="0"/>
              <a:t>Reiser</a:t>
            </a:r>
            <a:r>
              <a:rPr lang="en-US" dirty="0" smtClean="0"/>
              <a:t>, 2013, All Rights Reserved</a:t>
            </a:r>
            <a:endParaRPr lang="en-US" dirty="0"/>
          </a:p>
        </p:txBody>
      </p:sp>
      <p:sp>
        <p:nvSpPr>
          <p:cNvPr id="5" name="TextBox 4"/>
          <p:cNvSpPr txBox="1"/>
          <p:nvPr/>
        </p:nvSpPr>
        <p:spPr>
          <a:xfrm>
            <a:off x="1219200" y="5867400"/>
            <a:ext cx="5426486" cy="523220"/>
          </a:xfrm>
          <a:prstGeom prst="rect">
            <a:avLst/>
          </a:prstGeom>
          <a:noFill/>
        </p:spPr>
        <p:txBody>
          <a:bodyPr wrap="none" rtlCol="0">
            <a:spAutoFit/>
          </a:bodyPr>
          <a:lstStyle/>
          <a:p>
            <a:r>
              <a:rPr lang="en-GB" sz="1400" u="sng" dirty="0" smtClean="0">
                <a:latin typeface="+mj-lt"/>
                <a:ea typeface="+mj-ea"/>
                <a:cs typeface="+mj-cs"/>
              </a:rPr>
              <a:t>Adapted from</a:t>
            </a:r>
            <a:r>
              <a:rPr lang="en-GB" sz="1400" dirty="0">
                <a:latin typeface="+mj-lt"/>
                <a:ea typeface="+mj-ea"/>
                <a:cs typeface="+mj-cs"/>
              </a:rPr>
              <a:t>: List of 60 Coping Strategies for Hallucinations, </a:t>
            </a:r>
          </a:p>
          <a:p>
            <a:r>
              <a:rPr lang="en-GB" sz="1400" dirty="0" err="1">
                <a:latin typeface="+mj-lt"/>
                <a:ea typeface="+mj-ea"/>
                <a:cs typeface="+mj-cs"/>
              </a:rPr>
              <a:t>Turkington</a:t>
            </a:r>
            <a:r>
              <a:rPr lang="en-GB" sz="1400" dirty="0">
                <a:latin typeface="+mj-lt"/>
                <a:ea typeface="+mj-ea"/>
                <a:cs typeface="+mj-cs"/>
              </a:rPr>
              <a:t>, </a:t>
            </a:r>
            <a:r>
              <a:rPr lang="en-GB" sz="1400" dirty="0" smtClean="0">
                <a:latin typeface="+mj-lt"/>
                <a:ea typeface="+mj-ea"/>
                <a:cs typeface="+mj-cs"/>
              </a:rPr>
              <a:t>CIMH, May </a:t>
            </a:r>
            <a:r>
              <a:rPr lang="en-GB" sz="1400" dirty="0">
                <a:latin typeface="+mj-lt"/>
                <a:ea typeface="+mj-ea"/>
                <a:cs typeface="+mj-cs"/>
              </a:rPr>
              <a:t>2013 workshop materials</a:t>
            </a:r>
            <a:endParaRPr lang="en-US" sz="1400" dirty="0">
              <a:latin typeface="+mj-lt"/>
              <a:ea typeface="+mj-ea"/>
              <a:cs typeface="+mj-cs"/>
            </a:endParaRPr>
          </a:p>
        </p:txBody>
      </p:sp>
    </p:spTree>
    <p:extLst>
      <p:ext uri="{BB962C8B-B14F-4D97-AF65-F5344CB8AC3E}">
        <p14:creationId xmlns:p14="http://schemas.microsoft.com/office/powerpoint/2010/main" val="3310519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t>Understanding cognitive vulnerabilities, explanatory models</a:t>
            </a:r>
            <a:endParaRPr lang="en-US" sz="40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282032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00" y="304800"/>
            <a:ext cx="8087700" cy="1447800"/>
          </a:xfrm>
        </p:spPr>
        <p:txBody>
          <a:bodyPr>
            <a:normAutofit fontScale="90000"/>
          </a:bodyPr>
          <a:lstStyle/>
          <a:p>
            <a:pPr eaLnBrk="1" fontAlgn="auto" hangingPunct="1">
              <a:spcAft>
                <a:spcPts val="0"/>
              </a:spcAft>
              <a:defRPr/>
            </a:pPr>
            <a:r>
              <a:rPr lang="en-US" dirty="0" smtClean="0"/>
              <a:t>What creates additional psychological vulnerability for individuals with schizophrenia</a:t>
            </a:r>
            <a:endParaRPr lang="en-US" dirty="0"/>
          </a:p>
        </p:txBody>
      </p:sp>
      <p:sp>
        <p:nvSpPr>
          <p:cNvPr id="26627" name="Content Placeholder 2"/>
          <p:cNvSpPr>
            <a:spLocks noGrp="1"/>
          </p:cNvSpPr>
          <p:nvPr>
            <p:ph idx="1"/>
          </p:nvPr>
        </p:nvSpPr>
        <p:spPr/>
        <p:txBody>
          <a:bodyPr>
            <a:normAutofit fontScale="92500" lnSpcReduction="10000"/>
          </a:bodyPr>
          <a:lstStyle/>
          <a:p>
            <a:pPr marL="0" indent="0" eaLnBrk="1" hangingPunct="1">
              <a:buNone/>
            </a:pPr>
            <a:endParaRPr lang="en-US" u="sng" dirty="0" smtClean="0"/>
          </a:p>
          <a:p>
            <a:pPr eaLnBrk="1" hangingPunct="1"/>
            <a:r>
              <a:rPr lang="en-US" sz="3200" u="sng" dirty="0" smtClean="0"/>
              <a:t>Externalizing</a:t>
            </a:r>
            <a:r>
              <a:rPr lang="en-US" sz="3200" dirty="0" smtClean="0"/>
              <a:t>- making external causal attributions to protect sense of self/self-esteem</a:t>
            </a:r>
          </a:p>
          <a:p>
            <a:pPr eaLnBrk="1" hangingPunct="1"/>
            <a:r>
              <a:rPr lang="en-US" sz="3200" u="sng" dirty="0" smtClean="0"/>
              <a:t>Personalizing</a:t>
            </a:r>
          </a:p>
          <a:p>
            <a:pPr eaLnBrk="1" hangingPunct="1"/>
            <a:r>
              <a:rPr lang="en-US" sz="3200" u="sng" dirty="0" smtClean="0"/>
              <a:t>Making arbitrary inferences</a:t>
            </a:r>
          </a:p>
          <a:p>
            <a:pPr eaLnBrk="1" hangingPunct="1"/>
            <a:r>
              <a:rPr lang="en-US" sz="3200" dirty="0" smtClean="0"/>
              <a:t>Chadwick et al (1996): a vulnerability to view self negatively: ‘poor me’, ‘bad me</a:t>
            </a:r>
            <a:r>
              <a:rPr lang="en-US" dirty="0" smtClean="0"/>
              <a:t>’</a:t>
            </a:r>
          </a:p>
          <a:p>
            <a:pPr eaLnBrk="1" hangingPunct="1"/>
            <a:endParaRPr lang="en-US" dirty="0" smtClean="0"/>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47800" y="452718"/>
            <a:ext cx="6092290" cy="1400530"/>
          </a:xfrm>
        </p:spPr>
        <p:txBody>
          <a:bodyPr>
            <a:normAutofit/>
          </a:bodyPr>
          <a:lstStyle/>
          <a:p>
            <a:pPr>
              <a:defRPr/>
            </a:pPr>
            <a:r>
              <a:rPr lang="en-US" dirty="0" smtClean="0"/>
              <a:t>Alternate Explanatory Models (Firth,1987)</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A very specific cognitive deficit that results in difficulty appropriately distinguishing between internal stimuli and external stimuli</a:t>
            </a:r>
          </a:p>
          <a:p>
            <a:pPr fontAlgn="auto">
              <a:spcAft>
                <a:spcPts val="0"/>
              </a:spcAft>
              <a:buFont typeface="Arial" pitchFamily="34" charset="0"/>
              <a:buChar char="•"/>
              <a:defRPr/>
            </a:pPr>
            <a:r>
              <a:rPr lang="en-US" dirty="0" smtClean="0"/>
              <a:t>There is a specific deficit in the internal monitoring system and sense of conscious experience and effort associated with our internal thoughts, intentions, goals</a:t>
            </a:r>
          </a:p>
          <a:p>
            <a:pPr fontAlgn="auto">
              <a:spcAft>
                <a:spcPts val="0"/>
              </a:spcAft>
              <a:buFont typeface="Arial" pitchFamily="34" charset="0"/>
              <a:buChar char="•"/>
              <a:defRPr/>
            </a:pPr>
            <a:r>
              <a:rPr lang="en-US" dirty="0" smtClean="0"/>
              <a:t>This leads to a misinterpretation that our thoughts, feelings, sense of self are ‘alien’ or unintended</a:t>
            </a:r>
          </a:p>
          <a:p>
            <a:pPr fontAlgn="auto">
              <a:spcAft>
                <a:spcPts val="0"/>
              </a:spcAft>
              <a:buFont typeface="Arial" pitchFamily="34" charset="0"/>
              <a:buChar char="•"/>
              <a:defRPr/>
            </a:pPr>
            <a:endParaRPr lang="en-US" dirty="0" smtClean="0"/>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47800" y="457200"/>
            <a:ext cx="6092290" cy="1396048"/>
          </a:xfrm>
        </p:spPr>
        <p:txBody>
          <a:bodyPr>
            <a:normAutofit/>
          </a:bodyPr>
          <a:lstStyle/>
          <a:p>
            <a:pPr>
              <a:defRPr/>
            </a:pPr>
            <a:r>
              <a:rPr lang="en-US" dirty="0" smtClean="0"/>
              <a:t>Alternate Explanatory Models (Firth,1987)</a:t>
            </a:r>
          </a:p>
        </p:txBody>
      </p:sp>
      <p:sp>
        <p:nvSpPr>
          <p:cNvPr id="20483" name="Content Placeholder 2"/>
          <p:cNvSpPr>
            <a:spLocks noGrp="1"/>
          </p:cNvSpPr>
          <p:nvPr>
            <p:ph idx="1"/>
          </p:nvPr>
        </p:nvSpPr>
        <p:spPr/>
        <p:txBody>
          <a:bodyPr/>
          <a:lstStyle/>
          <a:p>
            <a:r>
              <a:rPr lang="en-US" sz="2800" dirty="0" smtClean="0"/>
              <a:t>Deficits in social understanding and accurately understanding the intentions of others (theory of mind)might complement this resulting in a basis for developing delusions</a:t>
            </a:r>
          </a:p>
          <a:p>
            <a:endParaRPr lang="en-US" dirty="0" smtClean="0"/>
          </a:p>
        </p:txBody>
      </p:sp>
      <p:sp>
        <p:nvSpPr>
          <p:cNvPr id="2" name="Footer Placeholder 1"/>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2718"/>
            <a:ext cx="5787490" cy="1400530"/>
          </a:xfrm>
        </p:spPr>
        <p:txBody>
          <a:bodyPr rtlCol="0">
            <a:normAutofit fontScale="90000"/>
          </a:bodyPr>
          <a:lstStyle/>
          <a:p>
            <a:pPr fontAlgn="auto">
              <a:spcAft>
                <a:spcPts val="0"/>
              </a:spcAft>
              <a:defRPr/>
            </a:pPr>
            <a:r>
              <a:rPr lang="en-US" dirty="0" smtClean="0"/>
              <a:t>Alternate Explanatory Models (</a:t>
            </a:r>
            <a:r>
              <a:rPr lang="en-US" dirty="0" err="1" smtClean="0"/>
              <a:t>Hemsley</a:t>
            </a:r>
            <a:r>
              <a:rPr lang="en-US" dirty="0" smtClean="0"/>
              <a:t>, 1986)</a:t>
            </a:r>
          </a:p>
        </p:txBody>
      </p:sp>
      <p:sp>
        <p:nvSpPr>
          <p:cNvPr id="21507" name="Content Placeholder 2"/>
          <p:cNvSpPr>
            <a:spLocks noGrp="1"/>
          </p:cNvSpPr>
          <p:nvPr>
            <p:ph idx="1"/>
          </p:nvPr>
        </p:nvSpPr>
        <p:spPr/>
        <p:txBody>
          <a:bodyPr/>
          <a:lstStyle/>
          <a:p>
            <a:pPr>
              <a:buFont typeface="Arial" panose="020B0604020202020204" pitchFamily="34" charset="0"/>
              <a:buChar char="•"/>
            </a:pPr>
            <a:r>
              <a:rPr lang="en-US" dirty="0" smtClean="0"/>
              <a:t>The automatic assessment of significance (or lack of significance) is impaired</a:t>
            </a:r>
          </a:p>
          <a:p>
            <a:pPr lvl="1">
              <a:buFont typeface="Arial" panose="020B0604020202020204" pitchFamily="34" charset="0"/>
              <a:buChar char="–"/>
            </a:pPr>
            <a:r>
              <a:rPr lang="en-US" dirty="0" smtClean="0"/>
              <a:t>Non-relevant stimuli might be seen as ‘important ‘ and might be attended to- including thoughts and memories</a:t>
            </a:r>
          </a:p>
          <a:p>
            <a:pPr>
              <a:buFont typeface="Arial" panose="020B0604020202020204" pitchFamily="34" charset="0"/>
              <a:buChar char="•"/>
            </a:pPr>
            <a:r>
              <a:rPr lang="en-US" dirty="0" smtClean="0"/>
              <a:t>This could account for the delusional conviction that irrelevant events have great significance</a:t>
            </a:r>
          </a:p>
          <a:p>
            <a:pPr lvl="1">
              <a:buFont typeface="Arial" panose="020B0604020202020204" pitchFamily="34" charset="0"/>
              <a:buChar char="–"/>
            </a:pPr>
            <a:r>
              <a:rPr lang="en-US" dirty="0" smtClean="0"/>
              <a:t>This theory would predict that people with schizophrenia might rapidly jump to conclusions on the basis of  weak or irrelevant evidence</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p:txBody>
      </p:sp>
      <p:sp>
        <p:nvSpPr>
          <p:cNvPr id="3" name="Footer Placeholder 2"/>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7667962" cy="5486400"/>
          </a:xfrm>
        </p:spPr>
        <p:txBody>
          <a:bodyPr/>
          <a:lstStyle/>
          <a:p>
            <a:pPr algn="ctr"/>
            <a:r>
              <a:rPr lang="en-US" sz="6600" dirty="0" smtClean="0"/>
              <a:t> </a:t>
            </a:r>
            <a:r>
              <a:rPr lang="en-US" sz="6600" u="sng" dirty="0" smtClean="0"/>
              <a:t>Example of CBT</a:t>
            </a:r>
            <a:r>
              <a:rPr lang="en-US" sz="6600" dirty="0" smtClean="0"/>
              <a:t>:</a:t>
            </a:r>
            <a:br>
              <a:rPr lang="en-US" sz="6600" dirty="0" smtClean="0"/>
            </a:br>
            <a:r>
              <a:rPr lang="en-US" sz="5400" dirty="0" smtClean="0"/>
              <a:t>Problem-solving, improving coping strategies</a:t>
            </a:r>
            <a:endParaRPr lang="en-US" sz="5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573540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2"/>
          <p:cNvGrpSpPr>
            <a:grpSpLocks/>
          </p:cNvGrpSpPr>
          <p:nvPr/>
        </p:nvGrpSpPr>
        <p:grpSpPr bwMode="auto">
          <a:xfrm>
            <a:off x="1978025" y="604838"/>
            <a:ext cx="5257800" cy="5481637"/>
            <a:chOff x="1246" y="381"/>
            <a:chExt cx="3312" cy="3453"/>
          </a:xfrm>
        </p:grpSpPr>
        <p:sp>
          <p:nvSpPr>
            <p:cNvPr id="113674" name="Freeform 3"/>
            <p:cNvSpPr>
              <a:spLocks/>
            </p:cNvSpPr>
            <p:nvPr/>
          </p:nvSpPr>
          <p:spPr bwMode="auto">
            <a:xfrm>
              <a:off x="2352" y="381"/>
              <a:ext cx="2128" cy="2674"/>
            </a:xfrm>
            <a:custGeom>
              <a:avLst/>
              <a:gdLst>
                <a:gd name="T0" fmla="*/ 840 w 2128"/>
                <a:gd name="T1" fmla="*/ 356 h 2674"/>
                <a:gd name="T2" fmla="*/ 917 w 2128"/>
                <a:gd name="T3" fmla="*/ 372 h 2674"/>
                <a:gd name="T4" fmla="*/ 977 w 2128"/>
                <a:gd name="T5" fmla="*/ 386 h 2674"/>
                <a:gd name="T6" fmla="*/ 1040 w 2128"/>
                <a:gd name="T7" fmla="*/ 406 h 2674"/>
                <a:gd name="T8" fmla="*/ 1103 w 2128"/>
                <a:gd name="T9" fmla="*/ 427 h 2674"/>
                <a:gd name="T10" fmla="*/ 1176 w 2128"/>
                <a:gd name="T11" fmla="*/ 456 h 2674"/>
                <a:gd name="T12" fmla="*/ 1246 w 2128"/>
                <a:gd name="T13" fmla="*/ 487 h 2674"/>
                <a:gd name="T14" fmla="*/ 1314 w 2128"/>
                <a:gd name="T15" fmla="*/ 521 h 2674"/>
                <a:gd name="T16" fmla="*/ 1372 w 2128"/>
                <a:gd name="T17" fmla="*/ 556 h 2674"/>
                <a:gd name="T18" fmla="*/ 1430 w 2128"/>
                <a:gd name="T19" fmla="*/ 594 h 2674"/>
                <a:gd name="T20" fmla="*/ 1495 w 2128"/>
                <a:gd name="T21" fmla="*/ 640 h 2674"/>
                <a:gd name="T22" fmla="*/ 1552 w 2128"/>
                <a:gd name="T23" fmla="*/ 683 h 2674"/>
                <a:gd name="T24" fmla="*/ 1641 w 2128"/>
                <a:gd name="T25" fmla="*/ 762 h 2674"/>
                <a:gd name="T26" fmla="*/ 1718 w 2128"/>
                <a:gd name="T27" fmla="*/ 841 h 2674"/>
                <a:gd name="T28" fmla="*/ 1780 w 2128"/>
                <a:gd name="T29" fmla="*/ 914 h 2674"/>
                <a:gd name="T30" fmla="*/ 1845 w 2128"/>
                <a:gd name="T31" fmla="*/ 1000 h 2674"/>
                <a:gd name="T32" fmla="*/ 1905 w 2128"/>
                <a:gd name="T33" fmla="*/ 1092 h 2674"/>
                <a:gd name="T34" fmla="*/ 1956 w 2128"/>
                <a:gd name="T35" fmla="*/ 1183 h 2674"/>
                <a:gd name="T36" fmla="*/ 2003 w 2128"/>
                <a:gd name="T37" fmla="*/ 1284 h 2674"/>
                <a:gd name="T38" fmla="*/ 2042 w 2128"/>
                <a:gd name="T39" fmla="*/ 1393 h 2674"/>
                <a:gd name="T40" fmla="*/ 2083 w 2128"/>
                <a:gd name="T41" fmla="*/ 1527 h 2674"/>
                <a:gd name="T42" fmla="*/ 2107 w 2128"/>
                <a:gd name="T43" fmla="*/ 1658 h 2674"/>
                <a:gd name="T44" fmla="*/ 2126 w 2128"/>
                <a:gd name="T45" fmla="*/ 1830 h 2674"/>
                <a:gd name="T46" fmla="*/ 2126 w 2128"/>
                <a:gd name="T47" fmla="*/ 1975 h 2674"/>
                <a:gd name="T48" fmla="*/ 2112 w 2128"/>
                <a:gd name="T49" fmla="*/ 2108 h 2674"/>
                <a:gd name="T50" fmla="*/ 2089 w 2128"/>
                <a:gd name="T51" fmla="*/ 2246 h 2674"/>
                <a:gd name="T52" fmla="*/ 2045 w 2128"/>
                <a:gd name="T53" fmla="*/ 2398 h 2674"/>
                <a:gd name="T54" fmla="*/ 1994 w 2128"/>
                <a:gd name="T55" fmla="*/ 2538 h 2674"/>
                <a:gd name="T56" fmla="*/ 1913 w 2128"/>
                <a:gd name="T57" fmla="*/ 2674 h 2674"/>
                <a:gd name="T58" fmla="*/ 1320 w 2128"/>
                <a:gd name="T59" fmla="*/ 2244 h 2674"/>
                <a:gd name="T60" fmla="*/ 1359 w 2128"/>
                <a:gd name="T61" fmla="*/ 2135 h 2674"/>
                <a:gd name="T62" fmla="*/ 1383 w 2128"/>
                <a:gd name="T63" fmla="*/ 2030 h 2674"/>
                <a:gd name="T64" fmla="*/ 1392 w 2128"/>
                <a:gd name="T65" fmla="*/ 1932 h 2674"/>
                <a:gd name="T66" fmla="*/ 1388 w 2128"/>
                <a:gd name="T67" fmla="*/ 1820 h 2674"/>
                <a:gd name="T68" fmla="*/ 1369 w 2128"/>
                <a:gd name="T69" fmla="*/ 1697 h 2674"/>
                <a:gd name="T70" fmla="*/ 1332 w 2128"/>
                <a:gd name="T71" fmla="*/ 1587 h 2674"/>
                <a:gd name="T72" fmla="*/ 1285 w 2128"/>
                <a:gd name="T73" fmla="*/ 1488 h 2674"/>
                <a:gd name="T74" fmla="*/ 1239 w 2128"/>
                <a:gd name="T75" fmla="*/ 1420 h 2674"/>
                <a:gd name="T76" fmla="*/ 1191 w 2128"/>
                <a:gd name="T77" fmla="*/ 1359 h 2674"/>
                <a:gd name="T78" fmla="*/ 1137 w 2128"/>
                <a:gd name="T79" fmla="*/ 1304 h 2674"/>
                <a:gd name="T80" fmla="*/ 1082 w 2128"/>
                <a:gd name="T81" fmla="*/ 1252 h 2674"/>
                <a:gd name="T82" fmla="*/ 1011 w 2128"/>
                <a:gd name="T83" fmla="*/ 1204 h 2674"/>
                <a:gd name="T84" fmla="*/ 951 w 2128"/>
                <a:gd name="T85" fmla="*/ 1166 h 2674"/>
                <a:gd name="T86" fmla="*/ 875 w 2128"/>
                <a:gd name="T87" fmla="*/ 1129 h 2674"/>
                <a:gd name="T88" fmla="*/ 812 w 2128"/>
                <a:gd name="T89" fmla="*/ 1106 h 2674"/>
                <a:gd name="T90" fmla="*/ 718 w 2128"/>
                <a:gd name="T91" fmla="*/ 1087 h 2674"/>
                <a:gd name="T92" fmla="*/ 624 w 2128"/>
                <a:gd name="T93" fmla="*/ 1079 h 2674"/>
                <a:gd name="T94" fmla="*/ 599 w 2128"/>
                <a:gd name="T95" fmla="*/ 1467 h 2674"/>
                <a:gd name="T96" fmla="*/ 597 w 2128"/>
                <a:gd name="T97" fmla="*/ 0 h 2674"/>
                <a:gd name="T98" fmla="*/ 629 w 2128"/>
                <a:gd name="T99" fmla="*/ 336 h 2674"/>
                <a:gd name="T100" fmla="*/ 725 w 2128"/>
                <a:gd name="T101" fmla="*/ 341 h 2674"/>
                <a:gd name="T102" fmla="*/ 811 w 2128"/>
                <a:gd name="T103" fmla="*/ 351 h 2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8"/>
                <a:gd name="T157" fmla="*/ 0 h 2674"/>
                <a:gd name="T158" fmla="*/ 2128 w 2128"/>
                <a:gd name="T159" fmla="*/ 2674 h 2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8" h="2674">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8"/>
                  </a:lnTo>
                  <a:lnTo>
                    <a:pt x="1495" y="640"/>
                  </a:lnTo>
                  <a:lnTo>
                    <a:pt x="1524" y="663"/>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30"/>
                  </a:lnTo>
                  <a:lnTo>
                    <a:pt x="2128" y="1903"/>
                  </a:lnTo>
                  <a:lnTo>
                    <a:pt x="2126" y="1975"/>
                  </a:lnTo>
                  <a:lnTo>
                    <a:pt x="2120" y="2043"/>
                  </a:lnTo>
                  <a:lnTo>
                    <a:pt x="2112" y="2108"/>
                  </a:lnTo>
                  <a:lnTo>
                    <a:pt x="2104" y="2176"/>
                  </a:lnTo>
                  <a:lnTo>
                    <a:pt x="2089" y="2246"/>
                  </a:lnTo>
                  <a:lnTo>
                    <a:pt x="2070" y="2320"/>
                  </a:lnTo>
                  <a:lnTo>
                    <a:pt x="2045" y="2398"/>
                  </a:lnTo>
                  <a:lnTo>
                    <a:pt x="2021" y="2469"/>
                  </a:lnTo>
                  <a:lnTo>
                    <a:pt x="1994" y="2538"/>
                  </a:lnTo>
                  <a:lnTo>
                    <a:pt x="1953" y="2606"/>
                  </a:lnTo>
                  <a:lnTo>
                    <a:pt x="1913" y="2674"/>
                  </a:lnTo>
                  <a:lnTo>
                    <a:pt x="1286" y="2312"/>
                  </a:lnTo>
                  <a:lnTo>
                    <a:pt x="1320" y="2244"/>
                  </a:lnTo>
                  <a:lnTo>
                    <a:pt x="1343" y="2192"/>
                  </a:lnTo>
                  <a:lnTo>
                    <a:pt x="1359" y="2135"/>
                  </a:lnTo>
                  <a:lnTo>
                    <a:pt x="1374" y="2080"/>
                  </a:lnTo>
                  <a:lnTo>
                    <a:pt x="1383" y="2030"/>
                  </a:lnTo>
                  <a:lnTo>
                    <a:pt x="1387" y="1980"/>
                  </a:lnTo>
                  <a:lnTo>
                    <a:pt x="1392" y="1932"/>
                  </a:lnTo>
                  <a:lnTo>
                    <a:pt x="1392" y="1880"/>
                  </a:lnTo>
                  <a:lnTo>
                    <a:pt x="1388" y="1820"/>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5" name="Freeform 4"/>
            <p:cNvSpPr>
              <a:spLocks/>
            </p:cNvSpPr>
            <p:nvPr/>
          </p:nvSpPr>
          <p:spPr bwMode="auto">
            <a:xfrm>
              <a:off x="1734" y="2348"/>
              <a:ext cx="2824" cy="1486"/>
            </a:xfrm>
            <a:custGeom>
              <a:avLst/>
              <a:gdLst>
                <a:gd name="T0" fmla="*/ 1448 w 2824"/>
                <a:gd name="T1" fmla="*/ 1463 h 1486"/>
                <a:gd name="T2" fmla="*/ 1526 w 2824"/>
                <a:gd name="T3" fmla="*/ 1448 h 1486"/>
                <a:gd name="T4" fmla="*/ 1586 w 2824"/>
                <a:gd name="T5" fmla="*/ 1434 h 1486"/>
                <a:gd name="T6" fmla="*/ 1650 w 2824"/>
                <a:gd name="T7" fmla="*/ 1416 h 1486"/>
                <a:gd name="T8" fmla="*/ 1712 w 2824"/>
                <a:gd name="T9" fmla="*/ 1393 h 1486"/>
                <a:gd name="T10" fmla="*/ 1786 w 2824"/>
                <a:gd name="T11" fmla="*/ 1364 h 1486"/>
                <a:gd name="T12" fmla="*/ 1856 w 2824"/>
                <a:gd name="T13" fmla="*/ 1333 h 1486"/>
                <a:gd name="T14" fmla="*/ 1924 w 2824"/>
                <a:gd name="T15" fmla="*/ 1299 h 1486"/>
                <a:gd name="T16" fmla="*/ 1980 w 2824"/>
                <a:gd name="T17" fmla="*/ 1264 h 1486"/>
                <a:gd name="T18" fmla="*/ 2039 w 2824"/>
                <a:gd name="T19" fmla="*/ 1227 h 1486"/>
                <a:gd name="T20" fmla="*/ 2103 w 2824"/>
                <a:gd name="T21" fmla="*/ 1181 h 1486"/>
                <a:gd name="T22" fmla="*/ 2158 w 2824"/>
                <a:gd name="T23" fmla="*/ 1139 h 1486"/>
                <a:gd name="T24" fmla="*/ 2244 w 2824"/>
                <a:gd name="T25" fmla="*/ 1068 h 1486"/>
                <a:gd name="T26" fmla="*/ 2327 w 2824"/>
                <a:gd name="T27" fmla="*/ 981 h 1486"/>
                <a:gd name="T28" fmla="*/ 2388 w 2824"/>
                <a:gd name="T29" fmla="*/ 908 h 1486"/>
                <a:gd name="T30" fmla="*/ 2455 w 2824"/>
                <a:gd name="T31" fmla="*/ 824 h 1486"/>
                <a:gd name="T32" fmla="*/ 2519 w 2824"/>
                <a:gd name="T33" fmla="*/ 727 h 1486"/>
                <a:gd name="T34" fmla="*/ 2526 w 2824"/>
                <a:gd name="T35" fmla="*/ 0 h 1486"/>
                <a:gd name="T36" fmla="*/ 1885 w 2824"/>
                <a:gd name="T37" fmla="*/ 356 h 1486"/>
                <a:gd name="T38" fmla="*/ 1828 w 2824"/>
                <a:gd name="T39" fmla="*/ 429 h 1486"/>
                <a:gd name="T40" fmla="*/ 1770 w 2824"/>
                <a:gd name="T41" fmla="*/ 495 h 1486"/>
                <a:gd name="T42" fmla="*/ 1720 w 2824"/>
                <a:gd name="T43" fmla="*/ 547 h 1486"/>
                <a:gd name="T44" fmla="*/ 1658 w 2824"/>
                <a:gd name="T45" fmla="*/ 594 h 1486"/>
                <a:gd name="T46" fmla="*/ 1587 w 2824"/>
                <a:gd name="T47" fmla="*/ 641 h 1486"/>
                <a:gd name="T48" fmla="*/ 1519 w 2824"/>
                <a:gd name="T49" fmla="*/ 680 h 1486"/>
                <a:gd name="T50" fmla="*/ 1453 w 2824"/>
                <a:gd name="T51" fmla="*/ 704 h 1486"/>
                <a:gd name="T52" fmla="*/ 1374 w 2824"/>
                <a:gd name="T53" fmla="*/ 728 h 1486"/>
                <a:gd name="T54" fmla="*/ 1280 w 2824"/>
                <a:gd name="T55" fmla="*/ 740 h 1486"/>
                <a:gd name="T56" fmla="*/ 1119 w 2824"/>
                <a:gd name="T57" fmla="*/ 744 h 1486"/>
                <a:gd name="T58" fmla="*/ 987 w 2824"/>
                <a:gd name="T59" fmla="*/ 720 h 1486"/>
                <a:gd name="T60" fmla="*/ 849 w 2824"/>
                <a:gd name="T61" fmla="*/ 672 h 1486"/>
                <a:gd name="T62" fmla="*/ 726 w 2824"/>
                <a:gd name="T63" fmla="*/ 602 h 1486"/>
                <a:gd name="T64" fmla="*/ 0 w 2824"/>
                <a:gd name="T65" fmla="*/ 939 h 1486"/>
                <a:gd name="T66" fmla="*/ 66 w 2824"/>
                <a:gd name="T67" fmla="*/ 1008 h 1486"/>
                <a:gd name="T68" fmla="*/ 131 w 2824"/>
                <a:gd name="T69" fmla="*/ 1071 h 1486"/>
                <a:gd name="T70" fmla="*/ 202 w 2824"/>
                <a:gd name="T71" fmla="*/ 1134 h 1486"/>
                <a:gd name="T72" fmla="*/ 273 w 2824"/>
                <a:gd name="T73" fmla="*/ 1188 h 1486"/>
                <a:gd name="T74" fmla="*/ 352 w 2824"/>
                <a:gd name="T75" fmla="*/ 1241 h 1486"/>
                <a:gd name="T76" fmla="*/ 430 w 2824"/>
                <a:gd name="T77" fmla="*/ 1288 h 1486"/>
                <a:gd name="T78" fmla="*/ 503 w 2824"/>
                <a:gd name="T79" fmla="*/ 1327 h 1486"/>
                <a:gd name="T80" fmla="*/ 597 w 2824"/>
                <a:gd name="T81" fmla="*/ 1369 h 1486"/>
                <a:gd name="T82" fmla="*/ 687 w 2824"/>
                <a:gd name="T83" fmla="*/ 1403 h 1486"/>
                <a:gd name="T84" fmla="*/ 768 w 2824"/>
                <a:gd name="T85" fmla="*/ 1431 h 1486"/>
                <a:gd name="T86" fmla="*/ 852 w 2824"/>
                <a:gd name="T87" fmla="*/ 1452 h 1486"/>
                <a:gd name="T88" fmla="*/ 950 w 2824"/>
                <a:gd name="T89" fmla="*/ 1469 h 1486"/>
                <a:gd name="T90" fmla="*/ 1051 w 2824"/>
                <a:gd name="T91" fmla="*/ 1481 h 1486"/>
                <a:gd name="T92" fmla="*/ 1144 w 2824"/>
                <a:gd name="T93" fmla="*/ 1486 h 1486"/>
                <a:gd name="T94" fmla="*/ 1239 w 2824"/>
                <a:gd name="T95" fmla="*/ 1484 h 1486"/>
                <a:gd name="T96" fmla="*/ 1335 w 2824"/>
                <a:gd name="T97" fmla="*/ 1479 h 1486"/>
                <a:gd name="T98" fmla="*/ 1419 w 2824"/>
                <a:gd name="T99" fmla="*/ 1468 h 14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4"/>
                <a:gd name="T151" fmla="*/ 0 h 1486"/>
                <a:gd name="T152" fmla="*/ 2824 w 2824"/>
                <a:gd name="T153" fmla="*/ 1486 h 14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4" h="1486">
                  <a:moveTo>
                    <a:pt x="1419" y="1468"/>
                  </a:moveTo>
                  <a:lnTo>
                    <a:pt x="1448" y="1463"/>
                  </a:lnTo>
                  <a:lnTo>
                    <a:pt x="1487" y="1456"/>
                  </a:lnTo>
                  <a:lnTo>
                    <a:pt x="1526" y="1448"/>
                  </a:lnTo>
                  <a:lnTo>
                    <a:pt x="1553" y="1442"/>
                  </a:lnTo>
                  <a:lnTo>
                    <a:pt x="1586" y="1434"/>
                  </a:lnTo>
                  <a:lnTo>
                    <a:pt x="1618" y="1424"/>
                  </a:lnTo>
                  <a:lnTo>
                    <a:pt x="1650" y="1416"/>
                  </a:lnTo>
                  <a:lnTo>
                    <a:pt x="1679" y="1406"/>
                  </a:lnTo>
                  <a:lnTo>
                    <a:pt x="1712" y="1393"/>
                  </a:lnTo>
                  <a:lnTo>
                    <a:pt x="1752" y="1379"/>
                  </a:lnTo>
                  <a:lnTo>
                    <a:pt x="1786" y="1364"/>
                  </a:lnTo>
                  <a:lnTo>
                    <a:pt x="1819" y="1350"/>
                  </a:lnTo>
                  <a:lnTo>
                    <a:pt x="1856" y="1333"/>
                  </a:lnTo>
                  <a:lnTo>
                    <a:pt x="1891" y="1316"/>
                  </a:lnTo>
                  <a:lnTo>
                    <a:pt x="1924" y="1299"/>
                  </a:lnTo>
                  <a:lnTo>
                    <a:pt x="1953" y="1280"/>
                  </a:lnTo>
                  <a:lnTo>
                    <a:pt x="1980" y="1264"/>
                  </a:lnTo>
                  <a:lnTo>
                    <a:pt x="2008" y="1244"/>
                  </a:lnTo>
                  <a:lnTo>
                    <a:pt x="2039" y="1227"/>
                  </a:lnTo>
                  <a:lnTo>
                    <a:pt x="2073" y="1204"/>
                  </a:lnTo>
                  <a:lnTo>
                    <a:pt x="2103" y="1181"/>
                  </a:lnTo>
                  <a:lnTo>
                    <a:pt x="2133" y="1159"/>
                  </a:lnTo>
                  <a:lnTo>
                    <a:pt x="2158" y="1139"/>
                  </a:lnTo>
                  <a:lnTo>
                    <a:pt x="2204" y="1104"/>
                  </a:lnTo>
                  <a:lnTo>
                    <a:pt x="2244" y="1068"/>
                  </a:lnTo>
                  <a:lnTo>
                    <a:pt x="2285" y="1028"/>
                  </a:lnTo>
                  <a:lnTo>
                    <a:pt x="2327" y="981"/>
                  </a:lnTo>
                  <a:lnTo>
                    <a:pt x="2356" y="947"/>
                  </a:lnTo>
                  <a:lnTo>
                    <a:pt x="2388" y="908"/>
                  </a:lnTo>
                  <a:lnTo>
                    <a:pt x="2424" y="866"/>
                  </a:lnTo>
                  <a:lnTo>
                    <a:pt x="2455" y="824"/>
                  </a:lnTo>
                  <a:lnTo>
                    <a:pt x="2484" y="778"/>
                  </a:lnTo>
                  <a:lnTo>
                    <a:pt x="2519" y="727"/>
                  </a:lnTo>
                  <a:lnTo>
                    <a:pt x="2824" y="905"/>
                  </a:lnTo>
                  <a:lnTo>
                    <a:pt x="2526" y="0"/>
                  </a:lnTo>
                  <a:lnTo>
                    <a:pt x="1560" y="172"/>
                  </a:lnTo>
                  <a:lnTo>
                    <a:pt x="1885" y="356"/>
                  </a:lnTo>
                  <a:lnTo>
                    <a:pt x="1857" y="395"/>
                  </a:lnTo>
                  <a:lnTo>
                    <a:pt x="1828" y="429"/>
                  </a:lnTo>
                  <a:lnTo>
                    <a:pt x="1799" y="463"/>
                  </a:lnTo>
                  <a:lnTo>
                    <a:pt x="1770" y="495"/>
                  </a:lnTo>
                  <a:lnTo>
                    <a:pt x="1746" y="520"/>
                  </a:lnTo>
                  <a:lnTo>
                    <a:pt x="1720" y="547"/>
                  </a:lnTo>
                  <a:lnTo>
                    <a:pt x="1691" y="570"/>
                  </a:lnTo>
                  <a:lnTo>
                    <a:pt x="1658" y="594"/>
                  </a:lnTo>
                  <a:lnTo>
                    <a:pt x="1620" y="620"/>
                  </a:lnTo>
                  <a:lnTo>
                    <a:pt x="1587" y="641"/>
                  </a:lnTo>
                  <a:lnTo>
                    <a:pt x="1560" y="657"/>
                  </a:lnTo>
                  <a:lnTo>
                    <a:pt x="1519" y="680"/>
                  </a:lnTo>
                  <a:lnTo>
                    <a:pt x="1484" y="694"/>
                  </a:lnTo>
                  <a:lnTo>
                    <a:pt x="1453" y="704"/>
                  </a:lnTo>
                  <a:lnTo>
                    <a:pt x="1420" y="715"/>
                  </a:lnTo>
                  <a:lnTo>
                    <a:pt x="1374" y="728"/>
                  </a:lnTo>
                  <a:lnTo>
                    <a:pt x="1327" y="735"/>
                  </a:lnTo>
                  <a:lnTo>
                    <a:pt x="1280" y="740"/>
                  </a:lnTo>
                  <a:lnTo>
                    <a:pt x="1210" y="743"/>
                  </a:lnTo>
                  <a:lnTo>
                    <a:pt x="1119" y="744"/>
                  </a:lnTo>
                  <a:lnTo>
                    <a:pt x="1050" y="735"/>
                  </a:lnTo>
                  <a:lnTo>
                    <a:pt x="987" y="720"/>
                  </a:lnTo>
                  <a:lnTo>
                    <a:pt x="914" y="699"/>
                  </a:lnTo>
                  <a:lnTo>
                    <a:pt x="849" y="672"/>
                  </a:lnTo>
                  <a:lnTo>
                    <a:pt x="784" y="639"/>
                  </a:lnTo>
                  <a:lnTo>
                    <a:pt x="726" y="602"/>
                  </a:lnTo>
                  <a:lnTo>
                    <a:pt x="670" y="552"/>
                  </a:lnTo>
                  <a:lnTo>
                    <a:pt x="0" y="939"/>
                  </a:lnTo>
                  <a:lnTo>
                    <a:pt x="27" y="971"/>
                  </a:lnTo>
                  <a:lnTo>
                    <a:pt x="66" y="1008"/>
                  </a:lnTo>
                  <a:lnTo>
                    <a:pt x="98" y="1041"/>
                  </a:lnTo>
                  <a:lnTo>
                    <a:pt x="131" y="1071"/>
                  </a:lnTo>
                  <a:lnTo>
                    <a:pt x="163" y="1102"/>
                  </a:lnTo>
                  <a:lnTo>
                    <a:pt x="202" y="1134"/>
                  </a:lnTo>
                  <a:lnTo>
                    <a:pt x="237" y="1162"/>
                  </a:lnTo>
                  <a:lnTo>
                    <a:pt x="273" y="1188"/>
                  </a:lnTo>
                  <a:lnTo>
                    <a:pt x="313" y="1214"/>
                  </a:lnTo>
                  <a:lnTo>
                    <a:pt x="352" y="1241"/>
                  </a:lnTo>
                  <a:lnTo>
                    <a:pt x="393" y="1267"/>
                  </a:lnTo>
                  <a:lnTo>
                    <a:pt x="430" y="1288"/>
                  </a:lnTo>
                  <a:lnTo>
                    <a:pt x="467" y="1309"/>
                  </a:lnTo>
                  <a:lnTo>
                    <a:pt x="503" y="1327"/>
                  </a:lnTo>
                  <a:lnTo>
                    <a:pt x="551" y="1350"/>
                  </a:lnTo>
                  <a:lnTo>
                    <a:pt x="597" y="1369"/>
                  </a:lnTo>
                  <a:lnTo>
                    <a:pt x="648" y="1388"/>
                  </a:lnTo>
                  <a:lnTo>
                    <a:pt x="687" y="1403"/>
                  </a:lnTo>
                  <a:lnTo>
                    <a:pt x="725" y="1418"/>
                  </a:lnTo>
                  <a:lnTo>
                    <a:pt x="768" y="1431"/>
                  </a:lnTo>
                  <a:lnTo>
                    <a:pt x="810" y="1442"/>
                  </a:lnTo>
                  <a:lnTo>
                    <a:pt x="852" y="1452"/>
                  </a:lnTo>
                  <a:lnTo>
                    <a:pt x="901" y="1461"/>
                  </a:lnTo>
                  <a:lnTo>
                    <a:pt x="950" y="1469"/>
                  </a:lnTo>
                  <a:lnTo>
                    <a:pt x="1000" y="1476"/>
                  </a:lnTo>
                  <a:lnTo>
                    <a:pt x="1051" y="1481"/>
                  </a:lnTo>
                  <a:lnTo>
                    <a:pt x="1090" y="1482"/>
                  </a:lnTo>
                  <a:lnTo>
                    <a:pt x="1144" y="1486"/>
                  </a:lnTo>
                  <a:lnTo>
                    <a:pt x="1197" y="1486"/>
                  </a:lnTo>
                  <a:lnTo>
                    <a:pt x="1239" y="1484"/>
                  </a:lnTo>
                  <a:lnTo>
                    <a:pt x="1285" y="1482"/>
                  </a:lnTo>
                  <a:lnTo>
                    <a:pt x="1335" y="1479"/>
                  </a:lnTo>
                  <a:lnTo>
                    <a:pt x="1380" y="1473"/>
                  </a:lnTo>
                  <a:lnTo>
                    <a:pt x="1419" y="146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6" name="Freeform 5"/>
            <p:cNvSpPr>
              <a:spLocks/>
            </p:cNvSpPr>
            <p:nvPr/>
          </p:nvSpPr>
          <p:spPr bwMode="auto">
            <a:xfrm>
              <a:off x="1246" y="740"/>
              <a:ext cx="1433" cy="2649"/>
            </a:xfrm>
            <a:custGeom>
              <a:avLst/>
              <a:gdLst>
                <a:gd name="T0" fmla="*/ 1402 w 1433"/>
                <a:gd name="T1" fmla="*/ 5 h 2649"/>
                <a:gd name="T2" fmla="*/ 1329 w 1433"/>
                <a:gd name="T3" fmla="*/ 19 h 2649"/>
                <a:gd name="T4" fmla="*/ 1266 w 1433"/>
                <a:gd name="T5" fmla="*/ 36 h 2649"/>
                <a:gd name="T6" fmla="*/ 1203 w 1433"/>
                <a:gd name="T7" fmla="*/ 53 h 2649"/>
                <a:gd name="T8" fmla="*/ 1140 w 1433"/>
                <a:gd name="T9" fmla="*/ 76 h 2649"/>
                <a:gd name="T10" fmla="*/ 1069 w 1433"/>
                <a:gd name="T11" fmla="*/ 105 h 2649"/>
                <a:gd name="T12" fmla="*/ 999 w 1433"/>
                <a:gd name="T13" fmla="*/ 136 h 2649"/>
                <a:gd name="T14" fmla="*/ 931 w 1433"/>
                <a:gd name="T15" fmla="*/ 170 h 2649"/>
                <a:gd name="T16" fmla="*/ 873 w 1433"/>
                <a:gd name="T17" fmla="*/ 205 h 2649"/>
                <a:gd name="T18" fmla="*/ 814 w 1433"/>
                <a:gd name="T19" fmla="*/ 243 h 2649"/>
                <a:gd name="T20" fmla="*/ 750 w 1433"/>
                <a:gd name="T21" fmla="*/ 290 h 2649"/>
                <a:gd name="T22" fmla="*/ 693 w 1433"/>
                <a:gd name="T23" fmla="*/ 332 h 2649"/>
                <a:gd name="T24" fmla="*/ 602 w 1433"/>
                <a:gd name="T25" fmla="*/ 413 h 2649"/>
                <a:gd name="T26" fmla="*/ 525 w 1433"/>
                <a:gd name="T27" fmla="*/ 492 h 2649"/>
                <a:gd name="T28" fmla="*/ 463 w 1433"/>
                <a:gd name="T29" fmla="*/ 565 h 2649"/>
                <a:gd name="T30" fmla="*/ 399 w 1433"/>
                <a:gd name="T31" fmla="*/ 649 h 2649"/>
                <a:gd name="T32" fmla="*/ 340 w 1433"/>
                <a:gd name="T33" fmla="*/ 741 h 2649"/>
                <a:gd name="T34" fmla="*/ 287 w 1433"/>
                <a:gd name="T35" fmla="*/ 832 h 2649"/>
                <a:gd name="T36" fmla="*/ 242 w 1433"/>
                <a:gd name="T37" fmla="*/ 934 h 2649"/>
                <a:gd name="T38" fmla="*/ 203 w 1433"/>
                <a:gd name="T39" fmla="*/ 1042 h 2649"/>
                <a:gd name="T40" fmla="*/ 162 w 1433"/>
                <a:gd name="T41" fmla="*/ 1176 h 2649"/>
                <a:gd name="T42" fmla="*/ 138 w 1433"/>
                <a:gd name="T43" fmla="*/ 1307 h 2649"/>
                <a:gd name="T44" fmla="*/ 119 w 1433"/>
                <a:gd name="T45" fmla="*/ 1477 h 2649"/>
                <a:gd name="T46" fmla="*/ 119 w 1433"/>
                <a:gd name="T47" fmla="*/ 1624 h 2649"/>
                <a:gd name="T48" fmla="*/ 133 w 1433"/>
                <a:gd name="T49" fmla="*/ 1759 h 2649"/>
                <a:gd name="T50" fmla="*/ 156 w 1433"/>
                <a:gd name="T51" fmla="*/ 1896 h 2649"/>
                <a:gd name="T52" fmla="*/ 199 w 1433"/>
                <a:gd name="T53" fmla="*/ 2047 h 2649"/>
                <a:gd name="T54" fmla="*/ 251 w 1433"/>
                <a:gd name="T55" fmla="*/ 2187 h 2649"/>
                <a:gd name="T56" fmla="*/ 322 w 1433"/>
                <a:gd name="T57" fmla="*/ 2320 h 2649"/>
                <a:gd name="T58" fmla="*/ 983 w 1433"/>
                <a:gd name="T59" fmla="*/ 2649 h 2649"/>
                <a:gd name="T60" fmla="*/ 967 w 1433"/>
                <a:gd name="T61" fmla="*/ 1948 h 2649"/>
                <a:gd name="T62" fmla="*/ 907 w 1433"/>
                <a:gd name="T63" fmla="*/ 1838 h 2649"/>
                <a:gd name="T64" fmla="*/ 871 w 1433"/>
                <a:gd name="T65" fmla="*/ 1731 h 2649"/>
                <a:gd name="T66" fmla="*/ 858 w 1433"/>
                <a:gd name="T67" fmla="*/ 1629 h 2649"/>
                <a:gd name="T68" fmla="*/ 853 w 1433"/>
                <a:gd name="T69" fmla="*/ 1529 h 2649"/>
                <a:gd name="T70" fmla="*/ 863 w 1433"/>
                <a:gd name="T71" fmla="*/ 1411 h 2649"/>
                <a:gd name="T72" fmla="*/ 890 w 1433"/>
                <a:gd name="T73" fmla="*/ 1294 h 2649"/>
                <a:gd name="T74" fmla="*/ 933 w 1433"/>
                <a:gd name="T75" fmla="*/ 1186 h 2649"/>
                <a:gd name="T76" fmla="*/ 983 w 1433"/>
                <a:gd name="T77" fmla="*/ 1100 h 2649"/>
                <a:gd name="T78" fmla="*/ 1028 w 1433"/>
                <a:gd name="T79" fmla="*/ 1039 h 2649"/>
                <a:gd name="T80" fmla="*/ 1081 w 1433"/>
                <a:gd name="T81" fmla="*/ 976 h 2649"/>
                <a:gd name="T82" fmla="*/ 1133 w 1433"/>
                <a:gd name="T83" fmla="*/ 924 h 2649"/>
                <a:gd name="T84" fmla="*/ 1193 w 1433"/>
                <a:gd name="T85" fmla="*/ 877 h 2649"/>
                <a:gd name="T86" fmla="*/ 1264 w 1433"/>
                <a:gd name="T87" fmla="*/ 830 h 2649"/>
                <a:gd name="T88" fmla="*/ 1332 w 1433"/>
                <a:gd name="T89" fmla="*/ 791 h 2649"/>
                <a:gd name="T90" fmla="*/ 1433 w 1433"/>
                <a:gd name="T91" fmla="*/ 757 h 2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3"/>
                <a:gd name="T139" fmla="*/ 0 h 2649"/>
                <a:gd name="T140" fmla="*/ 1433 w 1433"/>
                <a:gd name="T141" fmla="*/ 2649 h 2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3" h="2649">
                  <a:moveTo>
                    <a:pt x="1433" y="0"/>
                  </a:moveTo>
                  <a:lnTo>
                    <a:pt x="1402" y="5"/>
                  </a:lnTo>
                  <a:lnTo>
                    <a:pt x="1371" y="10"/>
                  </a:lnTo>
                  <a:lnTo>
                    <a:pt x="1329" y="19"/>
                  </a:lnTo>
                  <a:lnTo>
                    <a:pt x="1298" y="26"/>
                  </a:lnTo>
                  <a:lnTo>
                    <a:pt x="1266" y="36"/>
                  </a:lnTo>
                  <a:lnTo>
                    <a:pt x="1235" y="45"/>
                  </a:lnTo>
                  <a:lnTo>
                    <a:pt x="1203" y="53"/>
                  </a:lnTo>
                  <a:lnTo>
                    <a:pt x="1172" y="63"/>
                  </a:lnTo>
                  <a:lnTo>
                    <a:pt x="1140" y="76"/>
                  </a:lnTo>
                  <a:lnTo>
                    <a:pt x="1101" y="91"/>
                  </a:lnTo>
                  <a:lnTo>
                    <a:pt x="1069" y="105"/>
                  </a:lnTo>
                  <a:lnTo>
                    <a:pt x="1035" y="120"/>
                  </a:lnTo>
                  <a:lnTo>
                    <a:pt x="999" y="136"/>
                  </a:lnTo>
                  <a:lnTo>
                    <a:pt x="963" y="154"/>
                  </a:lnTo>
                  <a:lnTo>
                    <a:pt x="931" y="170"/>
                  </a:lnTo>
                  <a:lnTo>
                    <a:pt x="900" y="189"/>
                  </a:lnTo>
                  <a:lnTo>
                    <a:pt x="873" y="205"/>
                  </a:lnTo>
                  <a:lnTo>
                    <a:pt x="845" y="225"/>
                  </a:lnTo>
                  <a:lnTo>
                    <a:pt x="814" y="243"/>
                  </a:lnTo>
                  <a:lnTo>
                    <a:pt x="780" y="265"/>
                  </a:lnTo>
                  <a:lnTo>
                    <a:pt x="750" y="290"/>
                  </a:lnTo>
                  <a:lnTo>
                    <a:pt x="721" y="312"/>
                  </a:lnTo>
                  <a:lnTo>
                    <a:pt x="693" y="332"/>
                  </a:lnTo>
                  <a:lnTo>
                    <a:pt x="648" y="369"/>
                  </a:lnTo>
                  <a:lnTo>
                    <a:pt x="602" y="413"/>
                  </a:lnTo>
                  <a:lnTo>
                    <a:pt x="567" y="445"/>
                  </a:lnTo>
                  <a:lnTo>
                    <a:pt x="525" y="492"/>
                  </a:lnTo>
                  <a:lnTo>
                    <a:pt x="496" y="526"/>
                  </a:lnTo>
                  <a:lnTo>
                    <a:pt x="463" y="565"/>
                  </a:lnTo>
                  <a:lnTo>
                    <a:pt x="428" y="608"/>
                  </a:lnTo>
                  <a:lnTo>
                    <a:pt x="399" y="649"/>
                  </a:lnTo>
                  <a:lnTo>
                    <a:pt x="369" y="696"/>
                  </a:lnTo>
                  <a:lnTo>
                    <a:pt x="340" y="741"/>
                  </a:lnTo>
                  <a:lnTo>
                    <a:pt x="311" y="790"/>
                  </a:lnTo>
                  <a:lnTo>
                    <a:pt x="287" y="832"/>
                  </a:lnTo>
                  <a:lnTo>
                    <a:pt x="264" y="883"/>
                  </a:lnTo>
                  <a:lnTo>
                    <a:pt x="242" y="934"/>
                  </a:lnTo>
                  <a:lnTo>
                    <a:pt x="222" y="985"/>
                  </a:lnTo>
                  <a:lnTo>
                    <a:pt x="203" y="1042"/>
                  </a:lnTo>
                  <a:lnTo>
                    <a:pt x="178" y="1112"/>
                  </a:lnTo>
                  <a:lnTo>
                    <a:pt x="162" y="1176"/>
                  </a:lnTo>
                  <a:lnTo>
                    <a:pt x="146" y="1243"/>
                  </a:lnTo>
                  <a:lnTo>
                    <a:pt x="138" y="1307"/>
                  </a:lnTo>
                  <a:lnTo>
                    <a:pt x="127" y="1383"/>
                  </a:lnTo>
                  <a:lnTo>
                    <a:pt x="119" y="1477"/>
                  </a:lnTo>
                  <a:lnTo>
                    <a:pt x="117" y="1552"/>
                  </a:lnTo>
                  <a:lnTo>
                    <a:pt x="119" y="1624"/>
                  </a:lnTo>
                  <a:lnTo>
                    <a:pt x="125" y="1694"/>
                  </a:lnTo>
                  <a:lnTo>
                    <a:pt x="133" y="1759"/>
                  </a:lnTo>
                  <a:lnTo>
                    <a:pt x="141" y="1827"/>
                  </a:lnTo>
                  <a:lnTo>
                    <a:pt x="156" y="1896"/>
                  </a:lnTo>
                  <a:lnTo>
                    <a:pt x="175" y="1971"/>
                  </a:lnTo>
                  <a:lnTo>
                    <a:pt x="199" y="2047"/>
                  </a:lnTo>
                  <a:lnTo>
                    <a:pt x="224" y="2118"/>
                  </a:lnTo>
                  <a:lnTo>
                    <a:pt x="251" y="2187"/>
                  </a:lnTo>
                  <a:lnTo>
                    <a:pt x="284" y="2255"/>
                  </a:lnTo>
                  <a:lnTo>
                    <a:pt x="322" y="2320"/>
                  </a:lnTo>
                  <a:lnTo>
                    <a:pt x="0" y="2503"/>
                  </a:lnTo>
                  <a:lnTo>
                    <a:pt x="983" y="2649"/>
                  </a:lnTo>
                  <a:lnTo>
                    <a:pt x="1344" y="1746"/>
                  </a:lnTo>
                  <a:lnTo>
                    <a:pt x="967" y="1948"/>
                  </a:lnTo>
                  <a:lnTo>
                    <a:pt x="929" y="1890"/>
                  </a:lnTo>
                  <a:lnTo>
                    <a:pt x="907" y="1838"/>
                  </a:lnTo>
                  <a:lnTo>
                    <a:pt x="886" y="1785"/>
                  </a:lnTo>
                  <a:lnTo>
                    <a:pt x="871" y="1731"/>
                  </a:lnTo>
                  <a:lnTo>
                    <a:pt x="861" y="1679"/>
                  </a:lnTo>
                  <a:lnTo>
                    <a:pt x="858" y="1629"/>
                  </a:lnTo>
                  <a:lnTo>
                    <a:pt x="853" y="1579"/>
                  </a:lnTo>
                  <a:lnTo>
                    <a:pt x="853" y="1529"/>
                  </a:lnTo>
                  <a:lnTo>
                    <a:pt x="857" y="1469"/>
                  </a:lnTo>
                  <a:lnTo>
                    <a:pt x="863" y="1411"/>
                  </a:lnTo>
                  <a:lnTo>
                    <a:pt x="876" y="1346"/>
                  </a:lnTo>
                  <a:lnTo>
                    <a:pt x="890" y="1294"/>
                  </a:lnTo>
                  <a:lnTo>
                    <a:pt x="913" y="1236"/>
                  </a:lnTo>
                  <a:lnTo>
                    <a:pt x="933" y="1186"/>
                  </a:lnTo>
                  <a:lnTo>
                    <a:pt x="960" y="1137"/>
                  </a:lnTo>
                  <a:lnTo>
                    <a:pt x="983" y="1100"/>
                  </a:lnTo>
                  <a:lnTo>
                    <a:pt x="1005" y="1069"/>
                  </a:lnTo>
                  <a:lnTo>
                    <a:pt x="1028" y="1039"/>
                  </a:lnTo>
                  <a:lnTo>
                    <a:pt x="1054" y="1008"/>
                  </a:lnTo>
                  <a:lnTo>
                    <a:pt x="1081" y="976"/>
                  </a:lnTo>
                  <a:lnTo>
                    <a:pt x="1106" y="953"/>
                  </a:lnTo>
                  <a:lnTo>
                    <a:pt x="1133" y="924"/>
                  </a:lnTo>
                  <a:lnTo>
                    <a:pt x="1161" y="901"/>
                  </a:lnTo>
                  <a:lnTo>
                    <a:pt x="1193" y="877"/>
                  </a:lnTo>
                  <a:lnTo>
                    <a:pt x="1232" y="851"/>
                  </a:lnTo>
                  <a:lnTo>
                    <a:pt x="1264" y="830"/>
                  </a:lnTo>
                  <a:lnTo>
                    <a:pt x="1292" y="814"/>
                  </a:lnTo>
                  <a:lnTo>
                    <a:pt x="1332" y="791"/>
                  </a:lnTo>
                  <a:lnTo>
                    <a:pt x="1371" y="775"/>
                  </a:lnTo>
                  <a:lnTo>
                    <a:pt x="1433" y="757"/>
                  </a:lnTo>
                  <a:lnTo>
                    <a:pt x="1433"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7" name="Freeform 6"/>
            <p:cNvSpPr>
              <a:spLocks/>
            </p:cNvSpPr>
            <p:nvPr/>
          </p:nvSpPr>
          <p:spPr bwMode="auto">
            <a:xfrm>
              <a:off x="2352" y="381"/>
              <a:ext cx="2128" cy="2398"/>
            </a:xfrm>
            <a:custGeom>
              <a:avLst/>
              <a:gdLst>
                <a:gd name="T0" fmla="*/ 840 w 2128"/>
                <a:gd name="T1" fmla="*/ 356 h 2398"/>
                <a:gd name="T2" fmla="*/ 917 w 2128"/>
                <a:gd name="T3" fmla="*/ 372 h 2398"/>
                <a:gd name="T4" fmla="*/ 977 w 2128"/>
                <a:gd name="T5" fmla="*/ 386 h 2398"/>
                <a:gd name="T6" fmla="*/ 1040 w 2128"/>
                <a:gd name="T7" fmla="*/ 406 h 2398"/>
                <a:gd name="T8" fmla="*/ 1103 w 2128"/>
                <a:gd name="T9" fmla="*/ 427 h 2398"/>
                <a:gd name="T10" fmla="*/ 1176 w 2128"/>
                <a:gd name="T11" fmla="*/ 456 h 2398"/>
                <a:gd name="T12" fmla="*/ 1246 w 2128"/>
                <a:gd name="T13" fmla="*/ 487 h 2398"/>
                <a:gd name="T14" fmla="*/ 1314 w 2128"/>
                <a:gd name="T15" fmla="*/ 521 h 2398"/>
                <a:gd name="T16" fmla="*/ 1372 w 2128"/>
                <a:gd name="T17" fmla="*/ 556 h 2398"/>
                <a:gd name="T18" fmla="*/ 1430 w 2128"/>
                <a:gd name="T19" fmla="*/ 594 h 2398"/>
                <a:gd name="T20" fmla="*/ 1495 w 2128"/>
                <a:gd name="T21" fmla="*/ 639 h 2398"/>
                <a:gd name="T22" fmla="*/ 1552 w 2128"/>
                <a:gd name="T23" fmla="*/ 683 h 2398"/>
                <a:gd name="T24" fmla="*/ 1641 w 2128"/>
                <a:gd name="T25" fmla="*/ 762 h 2398"/>
                <a:gd name="T26" fmla="*/ 1718 w 2128"/>
                <a:gd name="T27" fmla="*/ 841 h 2398"/>
                <a:gd name="T28" fmla="*/ 1780 w 2128"/>
                <a:gd name="T29" fmla="*/ 914 h 2398"/>
                <a:gd name="T30" fmla="*/ 1845 w 2128"/>
                <a:gd name="T31" fmla="*/ 1000 h 2398"/>
                <a:gd name="T32" fmla="*/ 1905 w 2128"/>
                <a:gd name="T33" fmla="*/ 1092 h 2398"/>
                <a:gd name="T34" fmla="*/ 1956 w 2128"/>
                <a:gd name="T35" fmla="*/ 1183 h 2398"/>
                <a:gd name="T36" fmla="*/ 2003 w 2128"/>
                <a:gd name="T37" fmla="*/ 1284 h 2398"/>
                <a:gd name="T38" fmla="*/ 2042 w 2128"/>
                <a:gd name="T39" fmla="*/ 1393 h 2398"/>
                <a:gd name="T40" fmla="*/ 2083 w 2128"/>
                <a:gd name="T41" fmla="*/ 1527 h 2398"/>
                <a:gd name="T42" fmla="*/ 2107 w 2128"/>
                <a:gd name="T43" fmla="*/ 1658 h 2398"/>
                <a:gd name="T44" fmla="*/ 2126 w 2128"/>
                <a:gd name="T45" fmla="*/ 1828 h 2398"/>
                <a:gd name="T46" fmla="*/ 2126 w 2128"/>
                <a:gd name="T47" fmla="*/ 1974 h 2398"/>
                <a:gd name="T48" fmla="*/ 2112 w 2128"/>
                <a:gd name="T49" fmla="*/ 2108 h 2398"/>
                <a:gd name="T50" fmla="*/ 2089 w 2128"/>
                <a:gd name="T51" fmla="*/ 2246 h 2398"/>
                <a:gd name="T52" fmla="*/ 2045 w 2128"/>
                <a:gd name="T53" fmla="*/ 2398 h 2398"/>
                <a:gd name="T54" fmla="*/ 1375 w 2128"/>
                <a:gd name="T55" fmla="*/ 2055 h 2398"/>
                <a:gd name="T56" fmla="*/ 1392 w 2128"/>
                <a:gd name="T57" fmla="*/ 1930 h 2398"/>
                <a:gd name="T58" fmla="*/ 1388 w 2128"/>
                <a:gd name="T59" fmla="*/ 1818 h 2398"/>
                <a:gd name="T60" fmla="*/ 1369 w 2128"/>
                <a:gd name="T61" fmla="*/ 1697 h 2398"/>
                <a:gd name="T62" fmla="*/ 1332 w 2128"/>
                <a:gd name="T63" fmla="*/ 1587 h 2398"/>
                <a:gd name="T64" fmla="*/ 1285 w 2128"/>
                <a:gd name="T65" fmla="*/ 1488 h 2398"/>
                <a:gd name="T66" fmla="*/ 1239 w 2128"/>
                <a:gd name="T67" fmla="*/ 1420 h 2398"/>
                <a:gd name="T68" fmla="*/ 1191 w 2128"/>
                <a:gd name="T69" fmla="*/ 1359 h 2398"/>
                <a:gd name="T70" fmla="*/ 1137 w 2128"/>
                <a:gd name="T71" fmla="*/ 1304 h 2398"/>
                <a:gd name="T72" fmla="*/ 1082 w 2128"/>
                <a:gd name="T73" fmla="*/ 1252 h 2398"/>
                <a:gd name="T74" fmla="*/ 1011 w 2128"/>
                <a:gd name="T75" fmla="*/ 1204 h 2398"/>
                <a:gd name="T76" fmla="*/ 951 w 2128"/>
                <a:gd name="T77" fmla="*/ 1166 h 2398"/>
                <a:gd name="T78" fmla="*/ 875 w 2128"/>
                <a:gd name="T79" fmla="*/ 1129 h 2398"/>
                <a:gd name="T80" fmla="*/ 812 w 2128"/>
                <a:gd name="T81" fmla="*/ 1106 h 2398"/>
                <a:gd name="T82" fmla="*/ 718 w 2128"/>
                <a:gd name="T83" fmla="*/ 1087 h 2398"/>
                <a:gd name="T84" fmla="*/ 624 w 2128"/>
                <a:gd name="T85" fmla="*/ 1079 h 2398"/>
                <a:gd name="T86" fmla="*/ 599 w 2128"/>
                <a:gd name="T87" fmla="*/ 1467 h 2398"/>
                <a:gd name="T88" fmla="*/ 597 w 2128"/>
                <a:gd name="T89" fmla="*/ 0 h 2398"/>
                <a:gd name="T90" fmla="*/ 629 w 2128"/>
                <a:gd name="T91" fmla="*/ 336 h 2398"/>
                <a:gd name="T92" fmla="*/ 725 w 2128"/>
                <a:gd name="T93" fmla="*/ 341 h 2398"/>
                <a:gd name="T94" fmla="*/ 811 w 2128"/>
                <a:gd name="T95" fmla="*/ 351 h 23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2398"/>
                <a:gd name="T146" fmla="*/ 2128 w 2128"/>
                <a:gd name="T147" fmla="*/ 2398 h 23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2398">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6"/>
                  </a:lnTo>
                  <a:lnTo>
                    <a:pt x="1495" y="639"/>
                  </a:lnTo>
                  <a:lnTo>
                    <a:pt x="1524" y="662"/>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28"/>
                  </a:lnTo>
                  <a:lnTo>
                    <a:pt x="2128" y="1901"/>
                  </a:lnTo>
                  <a:lnTo>
                    <a:pt x="2126" y="1974"/>
                  </a:lnTo>
                  <a:lnTo>
                    <a:pt x="2120" y="2043"/>
                  </a:lnTo>
                  <a:lnTo>
                    <a:pt x="2112" y="2108"/>
                  </a:lnTo>
                  <a:lnTo>
                    <a:pt x="2104" y="2176"/>
                  </a:lnTo>
                  <a:lnTo>
                    <a:pt x="2089" y="2246"/>
                  </a:lnTo>
                  <a:lnTo>
                    <a:pt x="2070" y="2320"/>
                  </a:lnTo>
                  <a:lnTo>
                    <a:pt x="2045" y="2398"/>
                  </a:lnTo>
                  <a:lnTo>
                    <a:pt x="1906" y="1964"/>
                  </a:lnTo>
                  <a:lnTo>
                    <a:pt x="1375" y="2055"/>
                  </a:lnTo>
                  <a:lnTo>
                    <a:pt x="1387" y="1979"/>
                  </a:lnTo>
                  <a:lnTo>
                    <a:pt x="1392" y="1930"/>
                  </a:lnTo>
                  <a:lnTo>
                    <a:pt x="1392" y="1878"/>
                  </a:lnTo>
                  <a:lnTo>
                    <a:pt x="1388" y="1818"/>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grpSp>
        <p:nvGrpSpPr>
          <p:cNvPr id="113666" name="Group 7"/>
          <p:cNvGrpSpPr>
            <a:grpSpLocks/>
          </p:cNvGrpSpPr>
          <p:nvPr/>
        </p:nvGrpSpPr>
        <p:grpSpPr bwMode="auto">
          <a:xfrm rot="10800000" flipV="1">
            <a:off x="2971800" y="1828800"/>
            <a:ext cx="3576638" cy="3730625"/>
            <a:chOff x="-1984" y="1102"/>
            <a:chExt cx="2253" cy="2350"/>
          </a:xfrm>
        </p:grpSpPr>
        <p:sp>
          <p:nvSpPr>
            <p:cNvPr id="113670" name="Freeform 8"/>
            <p:cNvSpPr>
              <a:spLocks/>
            </p:cNvSpPr>
            <p:nvPr/>
          </p:nvSpPr>
          <p:spPr bwMode="auto">
            <a:xfrm>
              <a:off x="-1232" y="1102"/>
              <a:ext cx="1448" cy="1820"/>
            </a:xfrm>
            <a:custGeom>
              <a:avLst/>
              <a:gdLst>
                <a:gd name="T0" fmla="*/ 572 w 1448"/>
                <a:gd name="T1" fmla="*/ 242 h 1820"/>
                <a:gd name="T2" fmla="*/ 624 w 1448"/>
                <a:gd name="T3" fmla="*/ 253 h 1820"/>
                <a:gd name="T4" fmla="*/ 665 w 1448"/>
                <a:gd name="T5" fmla="*/ 263 h 1820"/>
                <a:gd name="T6" fmla="*/ 708 w 1448"/>
                <a:gd name="T7" fmla="*/ 276 h 1820"/>
                <a:gd name="T8" fmla="*/ 751 w 1448"/>
                <a:gd name="T9" fmla="*/ 290 h 1820"/>
                <a:gd name="T10" fmla="*/ 801 w 1448"/>
                <a:gd name="T11" fmla="*/ 310 h 1820"/>
                <a:gd name="T12" fmla="*/ 848 w 1448"/>
                <a:gd name="T13" fmla="*/ 331 h 1820"/>
                <a:gd name="T14" fmla="*/ 894 w 1448"/>
                <a:gd name="T15" fmla="*/ 354 h 1820"/>
                <a:gd name="T16" fmla="*/ 934 w 1448"/>
                <a:gd name="T17" fmla="*/ 379 h 1820"/>
                <a:gd name="T18" fmla="*/ 974 w 1448"/>
                <a:gd name="T19" fmla="*/ 404 h 1820"/>
                <a:gd name="T20" fmla="*/ 1018 w 1448"/>
                <a:gd name="T21" fmla="*/ 436 h 1820"/>
                <a:gd name="T22" fmla="*/ 1056 w 1448"/>
                <a:gd name="T23" fmla="*/ 464 h 1820"/>
                <a:gd name="T24" fmla="*/ 1117 w 1448"/>
                <a:gd name="T25" fmla="*/ 518 h 1820"/>
                <a:gd name="T26" fmla="*/ 1170 w 1448"/>
                <a:gd name="T27" fmla="*/ 572 h 1820"/>
                <a:gd name="T28" fmla="*/ 1211 w 1448"/>
                <a:gd name="T29" fmla="*/ 622 h 1820"/>
                <a:gd name="T30" fmla="*/ 1256 w 1448"/>
                <a:gd name="T31" fmla="*/ 680 h 1820"/>
                <a:gd name="T32" fmla="*/ 1296 w 1448"/>
                <a:gd name="T33" fmla="*/ 743 h 1820"/>
                <a:gd name="T34" fmla="*/ 1332 w 1448"/>
                <a:gd name="T35" fmla="*/ 805 h 1820"/>
                <a:gd name="T36" fmla="*/ 1363 w 1448"/>
                <a:gd name="T37" fmla="*/ 874 h 1820"/>
                <a:gd name="T38" fmla="*/ 1390 w 1448"/>
                <a:gd name="T39" fmla="*/ 948 h 1820"/>
                <a:gd name="T40" fmla="*/ 1417 w 1448"/>
                <a:gd name="T41" fmla="*/ 1039 h 1820"/>
                <a:gd name="T42" fmla="*/ 1434 w 1448"/>
                <a:gd name="T43" fmla="*/ 1128 h 1820"/>
                <a:gd name="T44" fmla="*/ 1447 w 1448"/>
                <a:gd name="T45" fmla="*/ 1245 h 1820"/>
                <a:gd name="T46" fmla="*/ 1447 w 1448"/>
                <a:gd name="T47" fmla="*/ 1344 h 1820"/>
                <a:gd name="T48" fmla="*/ 1437 w 1448"/>
                <a:gd name="T49" fmla="*/ 1435 h 1820"/>
                <a:gd name="T50" fmla="*/ 1422 w 1448"/>
                <a:gd name="T51" fmla="*/ 1528 h 1820"/>
                <a:gd name="T52" fmla="*/ 1392 w 1448"/>
                <a:gd name="T53" fmla="*/ 1632 h 1820"/>
                <a:gd name="T54" fmla="*/ 1357 w 1448"/>
                <a:gd name="T55" fmla="*/ 1727 h 1820"/>
                <a:gd name="T56" fmla="*/ 1302 w 1448"/>
                <a:gd name="T57" fmla="*/ 1820 h 1820"/>
                <a:gd name="T58" fmla="*/ 899 w 1448"/>
                <a:gd name="T59" fmla="*/ 1527 h 1820"/>
                <a:gd name="T60" fmla="*/ 925 w 1448"/>
                <a:gd name="T61" fmla="*/ 1453 h 1820"/>
                <a:gd name="T62" fmla="*/ 942 w 1448"/>
                <a:gd name="T63" fmla="*/ 1382 h 1820"/>
                <a:gd name="T64" fmla="*/ 947 w 1448"/>
                <a:gd name="T65" fmla="*/ 1315 h 1820"/>
                <a:gd name="T66" fmla="*/ 945 w 1448"/>
                <a:gd name="T67" fmla="*/ 1239 h 1820"/>
                <a:gd name="T68" fmla="*/ 932 w 1448"/>
                <a:gd name="T69" fmla="*/ 1155 h 1820"/>
                <a:gd name="T70" fmla="*/ 906 w 1448"/>
                <a:gd name="T71" fmla="*/ 1080 h 1820"/>
                <a:gd name="T72" fmla="*/ 874 w 1448"/>
                <a:gd name="T73" fmla="*/ 1013 h 1820"/>
                <a:gd name="T74" fmla="*/ 844 w 1448"/>
                <a:gd name="T75" fmla="*/ 967 h 1820"/>
                <a:gd name="T76" fmla="*/ 811 w 1448"/>
                <a:gd name="T77" fmla="*/ 925 h 1820"/>
                <a:gd name="T78" fmla="*/ 774 w 1448"/>
                <a:gd name="T79" fmla="*/ 887 h 1820"/>
                <a:gd name="T80" fmla="*/ 737 w 1448"/>
                <a:gd name="T81" fmla="*/ 852 h 1820"/>
                <a:gd name="T82" fmla="*/ 688 w 1448"/>
                <a:gd name="T83" fmla="*/ 819 h 1820"/>
                <a:gd name="T84" fmla="*/ 648 w 1448"/>
                <a:gd name="T85" fmla="*/ 794 h 1820"/>
                <a:gd name="T86" fmla="*/ 596 w 1448"/>
                <a:gd name="T87" fmla="*/ 768 h 1820"/>
                <a:gd name="T88" fmla="*/ 553 w 1448"/>
                <a:gd name="T89" fmla="*/ 753 h 1820"/>
                <a:gd name="T90" fmla="*/ 489 w 1448"/>
                <a:gd name="T91" fmla="*/ 740 h 1820"/>
                <a:gd name="T92" fmla="*/ 425 w 1448"/>
                <a:gd name="T93" fmla="*/ 734 h 1820"/>
                <a:gd name="T94" fmla="*/ 408 w 1448"/>
                <a:gd name="T95" fmla="*/ 999 h 1820"/>
                <a:gd name="T96" fmla="*/ 406 w 1448"/>
                <a:gd name="T97" fmla="*/ 0 h 1820"/>
                <a:gd name="T98" fmla="*/ 428 w 1448"/>
                <a:gd name="T99" fmla="*/ 229 h 1820"/>
                <a:gd name="T100" fmla="*/ 493 w 1448"/>
                <a:gd name="T101" fmla="*/ 232 h 1820"/>
                <a:gd name="T102" fmla="*/ 552 w 1448"/>
                <a:gd name="T103" fmla="*/ 239 h 1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8"/>
                <a:gd name="T157" fmla="*/ 0 h 1820"/>
                <a:gd name="T158" fmla="*/ 1448 w 1448"/>
                <a:gd name="T159" fmla="*/ 1820 h 18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8" h="1820">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20"/>
                  </a:lnTo>
                  <a:lnTo>
                    <a:pt x="1018" y="436"/>
                  </a:lnTo>
                  <a:lnTo>
                    <a:pt x="1037" y="451"/>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5"/>
                  </a:lnTo>
                  <a:lnTo>
                    <a:pt x="1448" y="1295"/>
                  </a:lnTo>
                  <a:lnTo>
                    <a:pt x="1447" y="1344"/>
                  </a:lnTo>
                  <a:lnTo>
                    <a:pt x="1443" y="1391"/>
                  </a:lnTo>
                  <a:lnTo>
                    <a:pt x="1437" y="1435"/>
                  </a:lnTo>
                  <a:lnTo>
                    <a:pt x="1432" y="1481"/>
                  </a:lnTo>
                  <a:lnTo>
                    <a:pt x="1422" y="1528"/>
                  </a:lnTo>
                  <a:lnTo>
                    <a:pt x="1409" y="1579"/>
                  </a:lnTo>
                  <a:lnTo>
                    <a:pt x="1392" y="1632"/>
                  </a:lnTo>
                  <a:lnTo>
                    <a:pt x="1376" y="1680"/>
                  </a:lnTo>
                  <a:lnTo>
                    <a:pt x="1357" y="1727"/>
                  </a:lnTo>
                  <a:lnTo>
                    <a:pt x="1329" y="1774"/>
                  </a:lnTo>
                  <a:lnTo>
                    <a:pt x="1302" y="1820"/>
                  </a:lnTo>
                  <a:lnTo>
                    <a:pt x="876" y="1573"/>
                  </a:lnTo>
                  <a:lnTo>
                    <a:pt x="899" y="1527"/>
                  </a:lnTo>
                  <a:lnTo>
                    <a:pt x="914" y="1492"/>
                  </a:lnTo>
                  <a:lnTo>
                    <a:pt x="925" y="1453"/>
                  </a:lnTo>
                  <a:lnTo>
                    <a:pt x="935" y="1416"/>
                  </a:lnTo>
                  <a:lnTo>
                    <a:pt x="942" y="1382"/>
                  </a:lnTo>
                  <a:lnTo>
                    <a:pt x="944" y="1348"/>
                  </a:lnTo>
                  <a:lnTo>
                    <a:pt x="947" y="1315"/>
                  </a:lnTo>
                  <a:lnTo>
                    <a:pt x="947" y="1279"/>
                  </a:lnTo>
                  <a:lnTo>
                    <a:pt x="945" y="1239"/>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1" name="Freeform 9"/>
            <p:cNvSpPr>
              <a:spLocks/>
            </p:cNvSpPr>
            <p:nvPr/>
          </p:nvSpPr>
          <p:spPr bwMode="auto">
            <a:xfrm>
              <a:off x="-1653" y="2441"/>
              <a:ext cx="1922" cy="1011"/>
            </a:xfrm>
            <a:custGeom>
              <a:avLst/>
              <a:gdLst>
                <a:gd name="T0" fmla="*/ 986 w 1922"/>
                <a:gd name="T1" fmla="*/ 995 h 1011"/>
                <a:gd name="T2" fmla="*/ 1039 w 1922"/>
                <a:gd name="T3" fmla="*/ 985 h 1011"/>
                <a:gd name="T4" fmla="*/ 1080 w 1922"/>
                <a:gd name="T5" fmla="*/ 975 h 1011"/>
                <a:gd name="T6" fmla="*/ 1124 w 1922"/>
                <a:gd name="T7" fmla="*/ 963 h 1011"/>
                <a:gd name="T8" fmla="*/ 1166 w 1922"/>
                <a:gd name="T9" fmla="*/ 948 h 1011"/>
                <a:gd name="T10" fmla="*/ 1216 w 1922"/>
                <a:gd name="T11" fmla="*/ 928 h 1011"/>
                <a:gd name="T12" fmla="*/ 1264 w 1922"/>
                <a:gd name="T13" fmla="*/ 907 h 1011"/>
                <a:gd name="T14" fmla="*/ 1310 w 1922"/>
                <a:gd name="T15" fmla="*/ 884 h 1011"/>
                <a:gd name="T16" fmla="*/ 1348 w 1922"/>
                <a:gd name="T17" fmla="*/ 860 h 1011"/>
                <a:gd name="T18" fmla="*/ 1388 w 1922"/>
                <a:gd name="T19" fmla="*/ 834 h 1011"/>
                <a:gd name="T20" fmla="*/ 1432 w 1922"/>
                <a:gd name="T21" fmla="*/ 804 h 1011"/>
                <a:gd name="T22" fmla="*/ 1469 w 1922"/>
                <a:gd name="T23" fmla="*/ 775 h 1011"/>
                <a:gd name="T24" fmla="*/ 1528 w 1922"/>
                <a:gd name="T25" fmla="*/ 727 h 1011"/>
                <a:gd name="T26" fmla="*/ 1584 w 1922"/>
                <a:gd name="T27" fmla="*/ 667 h 1011"/>
                <a:gd name="T28" fmla="*/ 1626 w 1922"/>
                <a:gd name="T29" fmla="*/ 617 h 1011"/>
                <a:gd name="T30" fmla="*/ 1671 w 1922"/>
                <a:gd name="T31" fmla="*/ 560 h 1011"/>
                <a:gd name="T32" fmla="*/ 1715 w 1922"/>
                <a:gd name="T33" fmla="*/ 494 h 1011"/>
                <a:gd name="T34" fmla="*/ 1719 w 1922"/>
                <a:gd name="T35" fmla="*/ 0 h 1011"/>
                <a:gd name="T36" fmla="*/ 1283 w 1922"/>
                <a:gd name="T37" fmla="*/ 242 h 1011"/>
                <a:gd name="T38" fmla="*/ 1245 w 1922"/>
                <a:gd name="T39" fmla="*/ 292 h 1011"/>
                <a:gd name="T40" fmla="*/ 1205 w 1922"/>
                <a:gd name="T41" fmla="*/ 337 h 1011"/>
                <a:gd name="T42" fmla="*/ 1171 w 1922"/>
                <a:gd name="T43" fmla="*/ 372 h 1011"/>
                <a:gd name="T44" fmla="*/ 1129 w 1922"/>
                <a:gd name="T45" fmla="*/ 404 h 1011"/>
                <a:gd name="T46" fmla="*/ 1081 w 1922"/>
                <a:gd name="T47" fmla="*/ 436 h 1011"/>
                <a:gd name="T48" fmla="*/ 1034 w 1922"/>
                <a:gd name="T49" fmla="*/ 462 h 1011"/>
                <a:gd name="T50" fmla="*/ 989 w 1922"/>
                <a:gd name="T51" fmla="*/ 479 h 1011"/>
                <a:gd name="T52" fmla="*/ 935 w 1922"/>
                <a:gd name="T53" fmla="*/ 495 h 1011"/>
                <a:gd name="T54" fmla="*/ 871 w 1922"/>
                <a:gd name="T55" fmla="*/ 503 h 1011"/>
                <a:gd name="T56" fmla="*/ 762 w 1922"/>
                <a:gd name="T57" fmla="*/ 506 h 1011"/>
                <a:gd name="T58" fmla="*/ 672 w 1922"/>
                <a:gd name="T59" fmla="*/ 490 h 1011"/>
                <a:gd name="T60" fmla="*/ 579 w 1922"/>
                <a:gd name="T61" fmla="*/ 457 h 1011"/>
                <a:gd name="T62" fmla="*/ 495 w 1922"/>
                <a:gd name="T63" fmla="*/ 409 h 1011"/>
                <a:gd name="T64" fmla="*/ 0 w 1922"/>
                <a:gd name="T65" fmla="*/ 638 h 1011"/>
                <a:gd name="T66" fmla="*/ 46 w 1922"/>
                <a:gd name="T67" fmla="*/ 686 h 1011"/>
                <a:gd name="T68" fmla="*/ 90 w 1922"/>
                <a:gd name="T69" fmla="*/ 729 h 1011"/>
                <a:gd name="T70" fmla="*/ 138 w 1922"/>
                <a:gd name="T71" fmla="*/ 772 h 1011"/>
                <a:gd name="T72" fmla="*/ 186 w 1922"/>
                <a:gd name="T73" fmla="*/ 808 h 1011"/>
                <a:gd name="T74" fmla="*/ 240 w 1922"/>
                <a:gd name="T75" fmla="*/ 844 h 1011"/>
                <a:gd name="T76" fmla="*/ 293 w 1922"/>
                <a:gd name="T77" fmla="*/ 876 h 1011"/>
                <a:gd name="T78" fmla="*/ 343 w 1922"/>
                <a:gd name="T79" fmla="*/ 903 h 1011"/>
                <a:gd name="T80" fmla="*/ 407 w 1922"/>
                <a:gd name="T81" fmla="*/ 931 h 1011"/>
                <a:gd name="T82" fmla="*/ 468 w 1922"/>
                <a:gd name="T83" fmla="*/ 954 h 1011"/>
                <a:gd name="T84" fmla="*/ 523 w 1922"/>
                <a:gd name="T85" fmla="*/ 973 h 1011"/>
                <a:gd name="T86" fmla="*/ 581 w 1922"/>
                <a:gd name="T87" fmla="*/ 987 h 1011"/>
                <a:gd name="T88" fmla="*/ 647 w 1922"/>
                <a:gd name="T89" fmla="*/ 1000 h 1011"/>
                <a:gd name="T90" fmla="*/ 716 w 1922"/>
                <a:gd name="T91" fmla="*/ 1007 h 1011"/>
                <a:gd name="T92" fmla="*/ 779 w 1922"/>
                <a:gd name="T93" fmla="*/ 1011 h 1011"/>
                <a:gd name="T94" fmla="*/ 844 w 1922"/>
                <a:gd name="T95" fmla="*/ 1009 h 1011"/>
                <a:gd name="T96" fmla="*/ 909 w 1922"/>
                <a:gd name="T97" fmla="*/ 1006 h 1011"/>
                <a:gd name="T98" fmla="*/ 966 w 1922"/>
                <a:gd name="T99" fmla="*/ 998 h 10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2"/>
                <a:gd name="T151" fmla="*/ 0 h 1011"/>
                <a:gd name="T152" fmla="*/ 1922 w 1922"/>
                <a:gd name="T153" fmla="*/ 1011 h 10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2" h="1011">
                  <a:moveTo>
                    <a:pt x="966" y="998"/>
                  </a:moveTo>
                  <a:lnTo>
                    <a:pt x="986" y="995"/>
                  </a:lnTo>
                  <a:lnTo>
                    <a:pt x="1012" y="991"/>
                  </a:lnTo>
                  <a:lnTo>
                    <a:pt x="1039" y="985"/>
                  </a:lnTo>
                  <a:lnTo>
                    <a:pt x="1058" y="981"/>
                  </a:lnTo>
                  <a:lnTo>
                    <a:pt x="1080" y="975"/>
                  </a:lnTo>
                  <a:lnTo>
                    <a:pt x="1102" y="969"/>
                  </a:lnTo>
                  <a:lnTo>
                    <a:pt x="1124" y="963"/>
                  </a:lnTo>
                  <a:lnTo>
                    <a:pt x="1144" y="957"/>
                  </a:lnTo>
                  <a:lnTo>
                    <a:pt x="1166" y="948"/>
                  </a:lnTo>
                  <a:lnTo>
                    <a:pt x="1193" y="938"/>
                  </a:lnTo>
                  <a:lnTo>
                    <a:pt x="1216" y="928"/>
                  </a:lnTo>
                  <a:lnTo>
                    <a:pt x="1238" y="918"/>
                  </a:lnTo>
                  <a:lnTo>
                    <a:pt x="1264" y="907"/>
                  </a:lnTo>
                  <a:lnTo>
                    <a:pt x="1288" y="895"/>
                  </a:lnTo>
                  <a:lnTo>
                    <a:pt x="1310" y="884"/>
                  </a:lnTo>
                  <a:lnTo>
                    <a:pt x="1330" y="871"/>
                  </a:lnTo>
                  <a:lnTo>
                    <a:pt x="1348" y="860"/>
                  </a:lnTo>
                  <a:lnTo>
                    <a:pt x="1367" y="847"/>
                  </a:lnTo>
                  <a:lnTo>
                    <a:pt x="1388" y="834"/>
                  </a:lnTo>
                  <a:lnTo>
                    <a:pt x="1411" y="819"/>
                  </a:lnTo>
                  <a:lnTo>
                    <a:pt x="1432" y="804"/>
                  </a:lnTo>
                  <a:lnTo>
                    <a:pt x="1452" y="788"/>
                  </a:lnTo>
                  <a:lnTo>
                    <a:pt x="1469" y="775"/>
                  </a:lnTo>
                  <a:lnTo>
                    <a:pt x="1500" y="751"/>
                  </a:lnTo>
                  <a:lnTo>
                    <a:pt x="1528" y="727"/>
                  </a:lnTo>
                  <a:lnTo>
                    <a:pt x="1555" y="699"/>
                  </a:lnTo>
                  <a:lnTo>
                    <a:pt x="1584" y="667"/>
                  </a:lnTo>
                  <a:lnTo>
                    <a:pt x="1604" y="644"/>
                  </a:lnTo>
                  <a:lnTo>
                    <a:pt x="1626" y="617"/>
                  </a:lnTo>
                  <a:lnTo>
                    <a:pt x="1650" y="589"/>
                  </a:lnTo>
                  <a:lnTo>
                    <a:pt x="1671" y="560"/>
                  </a:lnTo>
                  <a:lnTo>
                    <a:pt x="1691" y="529"/>
                  </a:lnTo>
                  <a:lnTo>
                    <a:pt x="1715" y="494"/>
                  </a:lnTo>
                  <a:lnTo>
                    <a:pt x="1922" y="615"/>
                  </a:lnTo>
                  <a:lnTo>
                    <a:pt x="1719" y="0"/>
                  </a:lnTo>
                  <a:lnTo>
                    <a:pt x="1062" y="116"/>
                  </a:lnTo>
                  <a:lnTo>
                    <a:pt x="1283" y="242"/>
                  </a:lnTo>
                  <a:lnTo>
                    <a:pt x="1265" y="268"/>
                  </a:lnTo>
                  <a:lnTo>
                    <a:pt x="1245" y="292"/>
                  </a:lnTo>
                  <a:lnTo>
                    <a:pt x="1225" y="315"/>
                  </a:lnTo>
                  <a:lnTo>
                    <a:pt x="1205" y="337"/>
                  </a:lnTo>
                  <a:lnTo>
                    <a:pt x="1189" y="353"/>
                  </a:lnTo>
                  <a:lnTo>
                    <a:pt x="1171" y="372"/>
                  </a:lnTo>
                  <a:lnTo>
                    <a:pt x="1151" y="387"/>
                  </a:lnTo>
                  <a:lnTo>
                    <a:pt x="1129" y="404"/>
                  </a:lnTo>
                  <a:lnTo>
                    <a:pt x="1103" y="421"/>
                  </a:lnTo>
                  <a:lnTo>
                    <a:pt x="1081" y="436"/>
                  </a:lnTo>
                  <a:lnTo>
                    <a:pt x="1062" y="447"/>
                  </a:lnTo>
                  <a:lnTo>
                    <a:pt x="1034" y="462"/>
                  </a:lnTo>
                  <a:lnTo>
                    <a:pt x="1010" y="472"/>
                  </a:lnTo>
                  <a:lnTo>
                    <a:pt x="989" y="479"/>
                  </a:lnTo>
                  <a:lnTo>
                    <a:pt x="967" y="486"/>
                  </a:lnTo>
                  <a:lnTo>
                    <a:pt x="935" y="495"/>
                  </a:lnTo>
                  <a:lnTo>
                    <a:pt x="903" y="500"/>
                  </a:lnTo>
                  <a:lnTo>
                    <a:pt x="871" y="503"/>
                  </a:lnTo>
                  <a:lnTo>
                    <a:pt x="824" y="505"/>
                  </a:lnTo>
                  <a:lnTo>
                    <a:pt x="762" y="506"/>
                  </a:lnTo>
                  <a:lnTo>
                    <a:pt x="715" y="500"/>
                  </a:lnTo>
                  <a:lnTo>
                    <a:pt x="672" y="490"/>
                  </a:lnTo>
                  <a:lnTo>
                    <a:pt x="623" y="475"/>
                  </a:lnTo>
                  <a:lnTo>
                    <a:pt x="579" y="457"/>
                  </a:lnTo>
                  <a:lnTo>
                    <a:pt x="534" y="435"/>
                  </a:lnTo>
                  <a:lnTo>
                    <a:pt x="495" y="409"/>
                  </a:lnTo>
                  <a:lnTo>
                    <a:pt x="456" y="375"/>
                  </a:lnTo>
                  <a:lnTo>
                    <a:pt x="0" y="638"/>
                  </a:lnTo>
                  <a:lnTo>
                    <a:pt x="19" y="660"/>
                  </a:lnTo>
                  <a:lnTo>
                    <a:pt x="46" y="686"/>
                  </a:lnTo>
                  <a:lnTo>
                    <a:pt x="68" y="708"/>
                  </a:lnTo>
                  <a:lnTo>
                    <a:pt x="90" y="729"/>
                  </a:lnTo>
                  <a:lnTo>
                    <a:pt x="112" y="750"/>
                  </a:lnTo>
                  <a:lnTo>
                    <a:pt x="138" y="772"/>
                  </a:lnTo>
                  <a:lnTo>
                    <a:pt x="162" y="790"/>
                  </a:lnTo>
                  <a:lnTo>
                    <a:pt x="186" y="808"/>
                  </a:lnTo>
                  <a:lnTo>
                    <a:pt x="214" y="826"/>
                  </a:lnTo>
                  <a:lnTo>
                    <a:pt x="240" y="844"/>
                  </a:lnTo>
                  <a:lnTo>
                    <a:pt x="268" y="862"/>
                  </a:lnTo>
                  <a:lnTo>
                    <a:pt x="293" y="876"/>
                  </a:lnTo>
                  <a:lnTo>
                    <a:pt x="319" y="891"/>
                  </a:lnTo>
                  <a:lnTo>
                    <a:pt x="343" y="903"/>
                  </a:lnTo>
                  <a:lnTo>
                    <a:pt x="376" y="918"/>
                  </a:lnTo>
                  <a:lnTo>
                    <a:pt x="407" y="931"/>
                  </a:lnTo>
                  <a:lnTo>
                    <a:pt x="442" y="945"/>
                  </a:lnTo>
                  <a:lnTo>
                    <a:pt x="468" y="954"/>
                  </a:lnTo>
                  <a:lnTo>
                    <a:pt x="494" y="964"/>
                  </a:lnTo>
                  <a:lnTo>
                    <a:pt x="523" y="973"/>
                  </a:lnTo>
                  <a:lnTo>
                    <a:pt x="552" y="981"/>
                  </a:lnTo>
                  <a:lnTo>
                    <a:pt x="581" y="987"/>
                  </a:lnTo>
                  <a:lnTo>
                    <a:pt x="614" y="994"/>
                  </a:lnTo>
                  <a:lnTo>
                    <a:pt x="647" y="1000"/>
                  </a:lnTo>
                  <a:lnTo>
                    <a:pt x="681" y="1004"/>
                  </a:lnTo>
                  <a:lnTo>
                    <a:pt x="716" y="1007"/>
                  </a:lnTo>
                  <a:lnTo>
                    <a:pt x="743" y="1008"/>
                  </a:lnTo>
                  <a:lnTo>
                    <a:pt x="779" y="1011"/>
                  </a:lnTo>
                  <a:lnTo>
                    <a:pt x="815" y="1011"/>
                  </a:lnTo>
                  <a:lnTo>
                    <a:pt x="844" y="1009"/>
                  </a:lnTo>
                  <a:lnTo>
                    <a:pt x="875" y="1008"/>
                  </a:lnTo>
                  <a:lnTo>
                    <a:pt x="909" y="1006"/>
                  </a:lnTo>
                  <a:lnTo>
                    <a:pt x="940" y="1002"/>
                  </a:lnTo>
                  <a:lnTo>
                    <a:pt x="966" y="99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2" name="Freeform 10"/>
            <p:cNvSpPr>
              <a:spLocks/>
            </p:cNvSpPr>
            <p:nvPr/>
          </p:nvSpPr>
          <p:spPr bwMode="auto">
            <a:xfrm>
              <a:off x="-1984" y="1346"/>
              <a:ext cx="975" cy="1803"/>
            </a:xfrm>
            <a:custGeom>
              <a:avLst/>
              <a:gdLst>
                <a:gd name="T0" fmla="*/ 954 w 975"/>
                <a:gd name="T1" fmla="*/ 4 h 1803"/>
                <a:gd name="T2" fmla="*/ 904 w 975"/>
                <a:gd name="T3" fmla="*/ 13 h 1803"/>
                <a:gd name="T4" fmla="*/ 861 w 975"/>
                <a:gd name="T5" fmla="*/ 24 h 1803"/>
                <a:gd name="T6" fmla="*/ 818 w 975"/>
                <a:gd name="T7" fmla="*/ 37 h 1803"/>
                <a:gd name="T8" fmla="*/ 775 w 975"/>
                <a:gd name="T9" fmla="*/ 52 h 1803"/>
                <a:gd name="T10" fmla="*/ 727 w 975"/>
                <a:gd name="T11" fmla="*/ 72 h 1803"/>
                <a:gd name="T12" fmla="*/ 679 w 975"/>
                <a:gd name="T13" fmla="*/ 93 h 1803"/>
                <a:gd name="T14" fmla="*/ 633 w 975"/>
                <a:gd name="T15" fmla="*/ 116 h 1803"/>
                <a:gd name="T16" fmla="*/ 593 w 975"/>
                <a:gd name="T17" fmla="*/ 140 h 1803"/>
                <a:gd name="T18" fmla="*/ 554 w 975"/>
                <a:gd name="T19" fmla="*/ 165 h 1803"/>
                <a:gd name="T20" fmla="*/ 510 w 975"/>
                <a:gd name="T21" fmla="*/ 197 h 1803"/>
                <a:gd name="T22" fmla="*/ 471 w 975"/>
                <a:gd name="T23" fmla="*/ 226 h 1803"/>
                <a:gd name="T24" fmla="*/ 410 w 975"/>
                <a:gd name="T25" fmla="*/ 281 h 1803"/>
                <a:gd name="T26" fmla="*/ 357 w 975"/>
                <a:gd name="T27" fmla="*/ 335 h 1803"/>
                <a:gd name="T28" fmla="*/ 315 w 975"/>
                <a:gd name="T29" fmla="*/ 385 h 1803"/>
                <a:gd name="T30" fmla="*/ 271 w 975"/>
                <a:gd name="T31" fmla="*/ 442 h 1803"/>
                <a:gd name="T32" fmla="*/ 231 w 975"/>
                <a:gd name="T33" fmla="*/ 505 h 1803"/>
                <a:gd name="T34" fmla="*/ 195 w 975"/>
                <a:gd name="T35" fmla="*/ 566 h 1803"/>
                <a:gd name="T36" fmla="*/ 164 w 975"/>
                <a:gd name="T37" fmla="*/ 636 h 1803"/>
                <a:gd name="T38" fmla="*/ 138 w 975"/>
                <a:gd name="T39" fmla="*/ 709 h 1803"/>
                <a:gd name="T40" fmla="*/ 110 w 975"/>
                <a:gd name="T41" fmla="*/ 801 h 1803"/>
                <a:gd name="T42" fmla="*/ 94 w 975"/>
                <a:gd name="T43" fmla="*/ 890 h 1803"/>
                <a:gd name="T44" fmla="*/ 80 w 975"/>
                <a:gd name="T45" fmla="*/ 1006 h 1803"/>
                <a:gd name="T46" fmla="*/ 80 w 975"/>
                <a:gd name="T47" fmla="*/ 1106 h 1803"/>
                <a:gd name="T48" fmla="*/ 90 w 975"/>
                <a:gd name="T49" fmla="*/ 1197 h 1803"/>
                <a:gd name="T50" fmla="*/ 106 w 975"/>
                <a:gd name="T51" fmla="*/ 1291 h 1803"/>
                <a:gd name="T52" fmla="*/ 135 w 975"/>
                <a:gd name="T53" fmla="*/ 1393 h 1803"/>
                <a:gd name="T54" fmla="*/ 171 w 975"/>
                <a:gd name="T55" fmla="*/ 1489 h 1803"/>
                <a:gd name="T56" fmla="*/ 219 w 975"/>
                <a:gd name="T57" fmla="*/ 1579 h 1803"/>
                <a:gd name="T58" fmla="*/ 668 w 975"/>
                <a:gd name="T59" fmla="*/ 1803 h 1803"/>
                <a:gd name="T60" fmla="*/ 657 w 975"/>
                <a:gd name="T61" fmla="*/ 1326 h 1803"/>
                <a:gd name="T62" fmla="*/ 617 w 975"/>
                <a:gd name="T63" fmla="*/ 1251 h 1803"/>
                <a:gd name="T64" fmla="*/ 592 w 975"/>
                <a:gd name="T65" fmla="*/ 1178 h 1803"/>
                <a:gd name="T66" fmla="*/ 584 w 975"/>
                <a:gd name="T67" fmla="*/ 1109 h 1803"/>
                <a:gd name="T68" fmla="*/ 580 w 975"/>
                <a:gd name="T69" fmla="*/ 1041 h 1803"/>
                <a:gd name="T70" fmla="*/ 587 w 975"/>
                <a:gd name="T71" fmla="*/ 960 h 1803"/>
                <a:gd name="T72" fmla="*/ 606 w 975"/>
                <a:gd name="T73" fmla="*/ 881 h 1803"/>
                <a:gd name="T74" fmla="*/ 634 w 975"/>
                <a:gd name="T75" fmla="*/ 807 h 1803"/>
                <a:gd name="T76" fmla="*/ 668 w 975"/>
                <a:gd name="T77" fmla="*/ 749 h 1803"/>
                <a:gd name="T78" fmla="*/ 699 w 975"/>
                <a:gd name="T79" fmla="*/ 707 h 1803"/>
                <a:gd name="T80" fmla="*/ 736 w 975"/>
                <a:gd name="T81" fmla="*/ 664 h 1803"/>
                <a:gd name="T82" fmla="*/ 771 w 975"/>
                <a:gd name="T83" fmla="*/ 629 h 1803"/>
                <a:gd name="T84" fmla="*/ 812 w 975"/>
                <a:gd name="T85" fmla="*/ 597 h 1803"/>
                <a:gd name="T86" fmla="*/ 860 w 975"/>
                <a:gd name="T87" fmla="*/ 565 h 1803"/>
                <a:gd name="T88" fmla="*/ 906 w 975"/>
                <a:gd name="T89" fmla="*/ 539 h 1803"/>
                <a:gd name="T90" fmla="*/ 975 w 975"/>
                <a:gd name="T91" fmla="*/ 516 h 18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5"/>
                <a:gd name="T139" fmla="*/ 0 h 1803"/>
                <a:gd name="T140" fmla="*/ 975 w 975"/>
                <a:gd name="T141" fmla="*/ 1803 h 18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5" h="1803">
                  <a:moveTo>
                    <a:pt x="975" y="0"/>
                  </a:moveTo>
                  <a:lnTo>
                    <a:pt x="954" y="4"/>
                  </a:lnTo>
                  <a:lnTo>
                    <a:pt x="933" y="7"/>
                  </a:lnTo>
                  <a:lnTo>
                    <a:pt x="904" y="13"/>
                  </a:lnTo>
                  <a:lnTo>
                    <a:pt x="883" y="18"/>
                  </a:lnTo>
                  <a:lnTo>
                    <a:pt x="861" y="24"/>
                  </a:lnTo>
                  <a:lnTo>
                    <a:pt x="840" y="31"/>
                  </a:lnTo>
                  <a:lnTo>
                    <a:pt x="818" y="37"/>
                  </a:lnTo>
                  <a:lnTo>
                    <a:pt x="797" y="43"/>
                  </a:lnTo>
                  <a:lnTo>
                    <a:pt x="775" y="52"/>
                  </a:lnTo>
                  <a:lnTo>
                    <a:pt x="749" y="62"/>
                  </a:lnTo>
                  <a:lnTo>
                    <a:pt x="727" y="72"/>
                  </a:lnTo>
                  <a:lnTo>
                    <a:pt x="704" y="82"/>
                  </a:lnTo>
                  <a:lnTo>
                    <a:pt x="679" y="93"/>
                  </a:lnTo>
                  <a:lnTo>
                    <a:pt x="655" y="105"/>
                  </a:lnTo>
                  <a:lnTo>
                    <a:pt x="633" y="116"/>
                  </a:lnTo>
                  <a:lnTo>
                    <a:pt x="612" y="129"/>
                  </a:lnTo>
                  <a:lnTo>
                    <a:pt x="593" y="140"/>
                  </a:lnTo>
                  <a:lnTo>
                    <a:pt x="575" y="153"/>
                  </a:lnTo>
                  <a:lnTo>
                    <a:pt x="554" y="165"/>
                  </a:lnTo>
                  <a:lnTo>
                    <a:pt x="531" y="181"/>
                  </a:lnTo>
                  <a:lnTo>
                    <a:pt x="510" y="197"/>
                  </a:lnTo>
                  <a:lnTo>
                    <a:pt x="490" y="213"/>
                  </a:lnTo>
                  <a:lnTo>
                    <a:pt x="471" y="226"/>
                  </a:lnTo>
                  <a:lnTo>
                    <a:pt x="440" y="251"/>
                  </a:lnTo>
                  <a:lnTo>
                    <a:pt x="410" y="281"/>
                  </a:lnTo>
                  <a:lnTo>
                    <a:pt x="385" y="303"/>
                  </a:lnTo>
                  <a:lnTo>
                    <a:pt x="357" y="335"/>
                  </a:lnTo>
                  <a:lnTo>
                    <a:pt x="337" y="358"/>
                  </a:lnTo>
                  <a:lnTo>
                    <a:pt x="315" y="385"/>
                  </a:lnTo>
                  <a:lnTo>
                    <a:pt x="291" y="414"/>
                  </a:lnTo>
                  <a:lnTo>
                    <a:pt x="271" y="442"/>
                  </a:lnTo>
                  <a:lnTo>
                    <a:pt x="251" y="474"/>
                  </a:lnTo>
                  <a:lnTo>
                    <a:pt x="231" y="505"/>
                  </a:lnTo>
                  <a:lnTo>
                    <a:pt x="211" y="538"/>
                  </a:lnTo>
                  <a:lnTo>
                    <a:pt x="195" y="566"/>
                  </a:lnTo>
                  <a:lnTo>
                    <a:pt x="179" y="601"/>
                  </a:lnTo>
                  <a:lnTo>
                    <a:pt x="164" y="636"/>
                  </a:lnTo>
                  <a:lnTo>
                    <a:pt x="151" y="671"/>
                  </a:lnTo>
                  <a:lnTo>
                    <a:pt x="138" y="709"/>
                  </a:lnTo>
                  <a:lnTo>
                    <a:pt x="121" y="757"/>
                  </a:lnTo>
                  <a:lnTo>
                    <a:pt x="110" y="801"/>
                  </a:lnTo>
                  <a:lnTo>
                    <a:pt x="99" y="846"/>
                  </a:lnTo>
                  <a:lnTo>
                    <a:pt x="94" y="890"/>
                  </a:lnTo>
                  <a:lnTo>
                    <a:pt x="86" y="942"/>
                  </a:lnTo>
                  <a:lnTo>
                    <a:pt x="80" y="1006"/>
                  </a:lnTo>
                  <a:lnTo>
                    <a:pt x="79" y="1056"/>
                  </a:lnTo>
                  <a:lnTo>
                    <a:pt x="80" y="1106"/>
                  </a:lnTo>
                  <a:lnTo>
                    <a:pt x="85" y="1153"/>
                  </a:lnTo>
                  <a:lnTo>
                    <a:pt x="90" y="1197"/>
                  </a:lnTo>
                  <a:lnTo>
                    <a:pt x="96" y="1243"/>
                  </a:lnTo>
                  <a:lnTo>
                    <a:pt x="106" y="1291"/>
                  </a:lnTo>
                  <a:lnTo>
                    <a:pt x="119" y="1341"/>
                  </a:lnTo>
                  <a:lnTo>
                    <a:pt x="135" y="1393"/>
                  </a:lnTo>
                  <a:lnTo>
                    <a:pt x="152" y="1442"/>
                  </a:lnTo>
                  <a:lnTo>
                    <a:pt x="171" y="1489"/>
                  </a:lnTo>
                  <a:lnTo>
                    <a:pt x="193" y="1535"/>
                  </a:lnTo>
                  <a:lnTo>
                    <a:pt x="219" y="1579"/>
                  </a:lnTo>
                  <a:lnTo>
                    <a:pt x="0" y="1704"/>
                  </a:lnTo>
                  <a:lnTo>
                    <a:pt x="668" y="1803"/>
                  </a:lnTo>
                  <a:lnTo>
                    <a:pt x="914" y="1188"/>
                  </a:lnTo>
                  <a:lnTo>
                    <a:pt x="657" y="1326"/>
                  </a:lnTo>
                  <a:lnTo>
                    <a:pt x="632" y="1286"/>
                  </a:lnTo>
                  <a:lnTo>
                    <a:pt x="617" y="1251"/>
                  </a:lnTo>
                  <a:lnTo>
                    <a:pt x="602" y="1215"/>
                  </a:lnTo>
                  <a:lnTo>
                    <a:pt x="592" y="1178"/>
                  </a:lnTo>
                  <a:lnTo>
                    <a:pt x="586" y="1143"/>
                  </a:lnTo>
                  <a:lnTo>
                    <a:pt x="584" y="1109"/>
                  </a:lnTo>
                  <a:lnTo>
                    <a:pt x="580" y="1075"/>
                  </a:lnTo>
                  <a:lnTo>
                    <a:pt x="580" y="1041"/>
                  </a:lnTo>
                  <a:lnTo>
                    <a:pt x="582" y="1000"/>
                  </a:lnTo>
                  <a:lnTo>
                    <a:pt x="587" y="960"/>
                  </a:lnTo>
                  <a:lnTo>
                    <a:pt x="596" y="916"/>
                  </a:lnTo>
                  <a:lnTo>
                    <a:pt x="606" y="881"/>
                  </a:lnTo>
                  <a:lnTo>
                    <a:pt x="621" y="842"/>
                  </a:lnTo>
                  <a:lnTo>
                    <a:pt x="634" y="807"/>
                  </a:lnTo>
                  <a:lnTo>
                    <a:pt x="653" y="774"/>
                  </a:lnTo>
                  <a:lnTo>
                    <a:pt x="668" y="749"/>
                  </a:lnTo>
                  <a:lnTo>
                    <a:pt x="684" y="728"/>
                  </a:lnTo>
                  <a:lnTo>
                    <a:pt x="699" y="707"/>
                  </a:lnTo>
                  <a:lnTo>
                    <a:pt x="717" y="686"/>
                  </a:lnTo>
                  <a:lnTo>
                    <a:pt x="736" y="664"/>
                  </a:lnTo>
                  <a:lnTo>
                    <a:pt x="752" y="649"/>
                  </a:lnTo>
                  <a:lnTo>
                    <a:pt x="771" y="629"/>
                  </a:lnTo>
                  <a:lnTo>
                    <a:pt x="790" y="614"/>
                  </a:lnTo>
                  <a:lnTo>
                    <a:pt x="812" y="597"/>
                  </a:lnTo>
                  <a:lnTo>
                    <a:pt x="838" y="579"/>
                  </a:lnTo>
                  <a:lnTo>
                    <a:pt x="860" y="565"/>
                  </a:lnTo>
                  <a:lnTo>
                    <a:pt x="879" y="554"/>
                  </a:lnTo>
                  <a:lnTo>
                    <a:pt x="906" y="539"/>
                  </a:lnTo>
                  <a:lnTo>
                    <a:pt x="933" y="528"/>
                  </a:lnTo>
                  <a:lnTo>
                    <a:pt x="975" y="516"/>
                  </a:lnTo>
                  <a:lnTo>
                    <a:pt x="975"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3" name="Freeform 11"/>
            <p:cNvSpPr>
              <a:spLocks/>
            </p:cNvSpPr>
            <p:nvPr/>
          </p:nvSpPr>
          <p:spPr bwMode="auto">
            <a:xfrm>
              <a:off x="-1232" y="1102"/>
              <a:ext cx="1448" cy="1632"/>
            </a:xfrm>
            <a:custGeom>
              <a:avLst/>
              <a:gdLst>
                <a:gd name="T0" fmla="*/ 572 w 1448"/>
                <a:gd name="T1" fmla="*/ 242 h 1632"/>
                <a:gd name="T2" fmla="*/ 624 w 1448"/>
                <a:gd name="T3" fmla="*/ 253 h 1632"/>
                <a:gd name="T4" fmla="*/ 665 w 1448"/>
                <a:gd name="T5" fmla="*/ 263 h 1632"/>
                <a:gd name="T6" fmla="*/ 708 w 1448"/>
                <a:gd name="T7" fmla="*/ 276 h 1632"/>
                <a:gd name="T8" fmla="*/ 751 w 1448"/>
                <a:gd name="T9" fmla="*/ 290 h 1632"/>
                <a:gd name="T10" fmla="*/ 801 w 1448"/>
                <a:gd name="T11" fmla="*/ 310 h 1632"/>
                <a:gd name="T12" fmla="*/ 848 w 1448"/>
                <a:gd name="T13" fmla="*/ 331 h 1632"/>
                <a:gd name="T14" fmla="*/ 894 w 1448"/>
                <a:gd name="T15" fmla="*/ 354 h 1632"/>
                <a:gd name="T16" fmla="*/ 934 w 1448"/>
                <a:gd name="T17" fmla="*/ 379 h 1632"/>
                <a:gd name="T18" fmla="*/ 974 w 1448"/>
                <a:gd name="T19" fmla="*/ 404 h 1632"/>
                <a:gd name="T20" fmla="*/ 1018 w 1448"/>
                <a:gd name="T21" fmla="*/ 435 h 1632"/>
                <a:gd name="T22" fmla="*/ 1056 w 1448"/>
                <a:gd name="T23" fmla="*/ 464 h 1632"/>
                <a:gd name="T24" fmla="*/ 1117 w 1448"/>
                <a:gd name="T25" fmla="*/ 518 h 1632"/>
                <a:gd name="T26" fmla="*/ 1170 w 1448"/>
                <a:gd name="T27" fmla="*/ 572 h 1632"/>
                <a:gd name="T28" fmla="*/ 1211 w 1448"/>
                <a:gd name="T29" fmla="*/ 622 h 1632"/>
                <a:gd name="T30" fmla="*/ 1256 w 1448"/>
                <a:gd name="T31" fmla="*/ 680 h 1632"/>
                <a:gd name="T32" fmla="*/ 1296 w 1448"/>
                <a:gd name="T33" fmla="*/ 743 h 1632"/>
                <a:gd name="T34" fmla="*/ 1332 w 1448"/>
                <a:gd name="T35" fmla="*/ 805 h 1632"/>
                <a:gd name="T36" fmla="*/ 1363 w 1448"/>
                <a:gd name="T37" fmla="*/ 874 h 1632"/>
                <a:gd name="T38" fmla="*/ 1390 w 1448"/>
                <a:gd name="T39" fmla="*/ 948 h 1632"/>
                <a:gd name="T40" fmla="*/ 1417 w 1448"/>
                <a:gd name="T41" fmla="*/ 1039 h 1632"/>
                <a:gd name="T42" fmla="*/ 1434 w 1448"/>
                <a:gd name="T43" fmla="*/ 1128 h 1632"/>
                <a:gd name="T44" fmla="*/ 1447 w 1448"/>
                <a:gd name="T45" fmla="*/ 1244 h 1632"/>
                <a:gd name="T46" fmla="*/ 1447 w 1448"/>
                <a:gd name="T47" fmla="*/ 1343 h 1632"/>
                <a:gd name="T48" fmla="*/ 1437 w 1448"/>
                <a:gd name="T49" fmla="*/ 1435 h 1632"/>
                <a:gd name="T50" fmla="*/ 1422 w 1448"/>
                <a:gd name="T51" fmla="*/ 1528 h 1632"/>
                <a:gd name="T52" fmla="*/ 1392 w 1448"/>
                <a:gd name="T53" fmla="*/ 1632 h 1632"/>
                <a:gd name="T54" fmla="*/ 936 w 1448"/>
                <a:gd name="T55" fmla="*/ 1398 h 1632"/>
                <a:gd name="T56" fmla="*/ 947 w 1448"/>
                <a:gd name="T57" fmla="*/ 1313 h 1632"/>
                <a:gd name="T58" fmla="*/ 945 w 1448"/>
                <a:gd name="T59" fmla="*/ 1237 h 1632"/>
                <a:gd name="T60" fmla="*/ 932 w 1448"/>
                <a:gd name="T61" fmla="*/ 1155 h 1632"/>
                <a:gd name="T62" fmla="*/ 906 w 1448"/>
                <a:gd name="T63" fmla="*/ 1080 h 1632"/>
                <a:gd name="T64" fmla="*/ 874 w 1448"/>
                <a:gd name="T65" fmla="*/ 1013 h 1632"/>
                <a:gd name="T66" fmla="*/ 844 w 1448"/>
                <a:gd name="T67" fmla="*/ 967 h 1632"/>
                <a:gd name="T68" fmla="*/ 811 w 1448"/>
                <a:gd name="T69" fmla="*/ 925 h 1632"/>
                <a:gd name="T70" fmla="*/ 774 w 1448"/>
                <a:gd name="T71" fmla="*/ 887 h 1632"/>
                <a:gd name="T72" fmla="*/ 737 w 1448"/>
                <a:gd name="T73" fmla="*/ 852 h 1632"/>
                <a:gd name="T74" fmla="*/ 688 w 1448"/>
                <a:gd name="T75" fmla="*/ 819 h 1632"/>
                <a:gd name="T76" fmla="*/ 648 w 1448"/>
                <a:gd name="T77" fmla="*/ 794 h 1632"/>
                <a:gd name="T78" fmla="*/ 596 w 1448"/>
                <a:gd name="T79" fmla="*/ 768 h 1632"/>
                <a:gd name="T80" fmla="*/ 553 w 1448"/>
                <a:gd name="T81" fmla="*/ 753 h 1632"/>
                <a:gd name="T82" fmla="*/ 489 w 1448"/>
                <a:gd name="T83" fmla="*/ 740 h 1632"/>
                <a:gd name="T84" fmla="*/ 425 w 1448"/>
                <a:gd name="T85" fmla="*/ 734 h 1632"/>
                <a:gd name="T86" fmla="*/ 408 w 1448"/>
                <a:gd name="T87" fmla="*/ 999 h 1632"/>
                <a:gd name="T88" fmla="*/ 406 w 1448"/>
                <a:gd name="T89" fmla="*/ 0 h 1632"/>
                <a:gd name="T90" fmla="*/ 428 w 1448"/>
                <a:gd name="T91" fmla="*/ 229 h 1632"/>
                <a:gd name="T92" fmla="*/ 493 w 1448"/>
                <a:gd name="T93" fmla="*/ 232 h 1632"/>
                <a:gd name="T94" fmla="*/ 552 w 1448"/>
                <a:gd name="T95" fmla="*/ 239 h 1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1632"/>
                <a:gd name="T146" fmla="*/ 1448 w 1448"/>
                <a:gd name="T147" fmla="*/ 1632 h 1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1632">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19"/>
                  </a:lnTo>
                  <a:lnTo>
                    <a:pt x="1018" y="435"/>
                  </a:lnTo>
                  <a:lnTo>
                    <a:pt x="1037" y="450"/>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4"/>
                  </a:lnTo>
                  <a:lnTo>
                    <a:pt x="1448" y="1294"/>
                  </a:lnTo>
                  <a:lnTo>
                    <a:pt x="1447" y="1343"/>
                  </a:lnTo>
                  <a:lnTo>
                    <a:pt x="1443" y="1391"/>
                  </a:lnTo>
                  <a:lnTo>
                    <a:pt x="1437" y="1435"/>
                  </a:lnTo>
                  <a:lnTo>
                    <a:pt x="1432" y="1481"/>
                  </a:lnTo>
                  <a:lnTo>
                    <a:pt x="1422" y="1528"/>
                  </a:lnTo>
                  <a:lnTo>
                    <a:pt x="1409" y="1579"/>
                  </a:lnTo>
                  <a:lnTo>
                    <a:pt x="1392" y="1632"/>
                  </a:lnTo>
                  <a:lnTo>
                    <a:pt x="1297" y="1337"/>
                  </a:lnTo>
                  <a:lnTo>
                    <a:pt x="936" y="1398"/>
                  </a:lnTo>
                  <a:lnTo>
                    <a:pt x="944" y="1346"/>
                  </a:lnTo>
                  <a:lnTo>
                    <a:pt x="947" y="1313"/>
                  </a:lnTo>
                  <a:lnTo>
                    <a:pt x="947" y="1278"/>
                  </a:lnTo>
                  <a:lnTo>
                    <a:pt x="945" y="1237"/>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sp>
        <p:nvSpPr>
          <p:cNvPr id="109580" name="Text Box 12"/>
          <p:cNvSpPr txBox="1">
            <a:spLocks noChangeArrowheads="1"/>
          </p:cNvSpPr>
          <p:nvPr/>
        </p:nvSpPr>
        <p:spPr bwMode="auto">
          <a:xfrm>
            <a:off x="5470525" y="1930400"/>
            <a:ext cx="3403600" cy="762000"/>
          </a:xfrm>
          <a:prstGeom prst="rect">
            <a:avLst/>
          </a:prstGeom>
          <a:noFill/>
          <a:ln w="9525">
            <a:noFill/>
            <a:miter lim="800000"/>
            <a:headEnd/>
            <a:tailEnd/>
          </a:ln>
          <a:effectLst/>
        </p:spPr>
        <p:txBody>
          <a:bodyPr wrap="none">
            <a:spAutoFit/>
          </a:bodyPr>
          <a:lstStyle/>
          <a:p>
            <a:pPr eaLnBrk="0" hangingPunct="0">
              <a:defRPr/>
            </a:pPr>
            <a:r>
              <a:rPr lang="en-GB" sz="4400" b="1">
                <a:effectLst>
                  <a:outerShdw blurRad="38100" dist="38100" dir="2700000" algn="tl">
                    <a:srgbClr val="FFFFFF"/>
                  </a:outerShdw>
                </a:effectLst>
                <a:latin typeface="Bookman Old Style" pitchFamily="18" charset="0"/>
              </a:rPr>
              <a:t>EMOTIONS</a:t>
            </a:r>
            <a:endParaRPr lang="en-GB" sz="4400" b="1">
              <a:latin typeface="Bookman Old Style" pitchFamily="18" charset="0"/>
            </a:endParaRPr>
          </a:p>
        </p:txBody>
      </p:sp>
      <p:sp>
        <p:nvSpPr>
          <p:cNvPr id="109581" name="Text Box 13"/>
          <p:cNvSpPr txBox="1">
            <a:spLocks noChangeArrowheads="1"/>
          </p:cNvSpPr>
          <p:nvPr/>
        </p:nvSpPr>
        <p:spPr bwMode="auto">
          <a:xfrm>
            <a:off x="1066800" y="2825750"/>
            <a:ext cx="3546475" cy="762000"/>
          </a:xfrm>
          <a:prstGeom prst="rect">
            <a:avLst/>
          </a:prstGeom>
          <a:noFill/>
          <a:ln w="9525">
            <a:noFill/>
            <a:miter lim="800000"/>
            <a:headEnd/>
            <a:tailEnd/>
          </a:ln>
          <a:effectLst/>
        </p:spPr>
        <p:txBody>
          <a:bodyPr wrap="none">
            <a:spAutoFit/>
          </a:bodyPr>
          <a:lstStyle/>
          <a:p>
            <a:pPr eaLnBrk="0" hangingPunct="0">
              <a:defRPr/>
            </a:pPr>
            <a:r>
              <a:rPr lang="en-GB" sz="4400" b="1">
                <a:effectLst>
                  <a:outerShdw blurRad="38100" dist="38100" dir="2700000" algn="tl">
                    <a:srgbClr val="FFFFFF"/>
                  </a:outerShdw>
                </a:effectLst>
                <a:latin typeface="Bookman Old Style" pitchFamily="18" charset="0"/>
              </a:rPr>
              <a:t>THOUGHTS</a:t>
            </a:r>
            <a:endParaRPr lang="en-GB" sz="3200" b="1">
              <a:latin typeface="Bookman Old Style" pitchFamily="18" charset="0"/>
            </a:endParaRPr>
          </a:p>
        </p:txBody>
      </p:sp>
      <p:sp>
        <p:nvSpPr>
          <p:cNvPr id="109582" name="Text Box 14"/>
          <p:cNvSpPr txBox="1">
            <a:spLocks noChangeArrowheads="1"/>
          </p:cNvSpPr>
          <p:nvPr/>
        </p:nvSpPr>
        <p:spPr bwMode="auto">
          <a:xfrm>
            <a:off x="4251325" y="5283200"/>
            <a:ext cx="3393878" cy="769441"/>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BEHAVIOR</a:t>
            </a:r>
            <a:endParaRPr lang="en-GB" sz="4400" b="1"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2"/>
          <p:cNvGrpSpPr>
            <a:grpSpLocks/>
          </p:cNvGrpSpPr>
          <p:nvPr/>
        </p:nvGrpSpPr>
        <p:grpSpPr bwMode="auto">
          <a:xfrm>
            <a:off x="1978025" y="604838"/>
            <a:ext cx="5257800" cy="5481637"/>
            <a:chOff x="1246" y="381"/>
            <a:chExt cx="3312" cy="3453"/>
          </a:xfrm>
        </p:grpSpPr>
        <p:sp>
          <p:nvSpPr>
            <p:cNvPr id="113674" name="Freeform 3"/>
            <p:cNvSpPr>
              <a:spLocks/>
            </p:cNvSpPr>
            <p:nvPr/>
          </p:nvSpPr>
          <p:spPr bwMode="auto">
            <a:xfrm>
              <a:off x="2352" y="381"/>
              <a:ext cx="2128" cy="2674"/>
            </a:xfrm>
            <a:custGeom>
              <a:avLst/>
              <a:gdLst>
                <a:gd name="T0" fmla="*/ 840 w 2128"/>
                <a:gd name="T1" fmla="*/ 356 h 2674"/>
                <a:gd name="T2" fmla="*/ 917 w 2128"/>
                <a:gd name="T3" fmla="*/ 372 h 2674"/>
                <a:gd name="T4" fmla="*/ 977 w 2128"/>
                <a:gd name="T5" fmla="*/ 386 h 2674"/>
                <a:gd name="T6" fmla="*/ 1040 w 2128"/>
                <a:gd name="T7" fmla="*/ 406 h 2674"/>
                <a:gd name="T8" fmla="*/ 1103 w 2128"/>
                <a:gd name="T9" fmla="*/ 427 h 2674"/>
                <a:gd name="T10" fmla="*/ 1176 w 2128"/>
                <a:gd name="T11" fmla="*/ 456 h 2674"/>
                <a:gd name="T12" fmla="*/ 1246 w 2128"/>
                <a:gd name="T13" fmla="*/ 487 h 2674"/>
                <a:gd name="T14" fmla="*/ 1314 w 2128"/>
                <a:gd name="T15" fmla="*/ 521 h 2674"/>
                <a:gd name="T16" fmla="*/ 1372 w 2128"/>
                <a:gd name="T17" fmla="*/ 556 h 2674"/>
                <a:gd name="T18" fmla="*/ 1430 w 2128"/>
                <a:gd name="T19" fmla="*/ 594 h 2674"/>
                <a:gd name="T20" fmla="*/ 1495 w 2128"/>
                <a:gd name="T21" fmla="*/ 640 h 2674"/>
                <a:gd name="T22" fmla="*/ 1552 w 2128"/>
                <a:gd name="T23" fmla="*/ 683 h 2674"/>
                <a:gd name="T24" fmla="*/ 1641 w 2128"/>
                <a:gd name="T25" fmla="*/ 762 h 2674"/>
                <a:gd name="T26" fmla="*/ 1718 w 2128"/>
                <a:gd name="T27" fmla="*/ 841 h 2674"/>
                <a:gd name="T28" fmla="*/ 1780 w 2128"/>
                <a:gd name="T29" fmla="*/ 914 h 2674"/>
                <a:gd name="T30" fmla="*/ 1845 w 2128"/>
                <a:gd name="T31" fmla="*/ 1000 h 2674"/>
                <a:gd name="T32" fmla="*/ 1905 w 2128"/>
                <a:gd name="T33" fmla="*/ 1092 h 2674"/>
                <a:gd name="T34" fmla="*/ 1956 w 2128"/>
                <a:gd name="T35" fmla="*/ 1183 h 2674"/>
                <a:gd name="T36" fmla="*/ 2003 w 2128"/>
                <a:gd name="T37" fmla="*/ 1284 h 2674"/>
                <a:gd name="T38" fmla="*/ 2042 w 2128"/>
                <a:gd name="T39" fmla="*/ 1393 h 2674"/>
                <a:gd name="T40" fmla="*/ 2083 w 2128"/>
                <a:gd name="T41" fmla="*/ 1527 h 2674"/>
                <a:gd name="T42" fmla="*/ 2107 w 2128"/>
                <a:gd name="T43" fmla="*/ 1658 h 2674"/>
                <a:gd name="T44" fmla="*/ 2126 w 2128"/>
                <a:gd name="T45" fmla="*/ 1830 h 2674"/>
                <a:gd name="T46" fmla="*/ 2126 w 2128"/>
                <a:gd name="T47" fmla="*/ 1975 h 2674"/>
                <a:gd name="T48" fmla="*/ 2112 w 2128"/>
                <a:gd name="T49" fmla="*/ 2108 h 2674"/>
                <a:gd name="T50" fmla="*/ 2089 w 2128"/>
                <a:gd name="T51" fmla="*/ 2246 h 2674"/>
                <a:gd name="T52" fmla="*/ 2045 w 2128"/>
                <a:gd name="T53" fmla="*/ 2398 h 2674"/>
                <a:gd name="T54" fmla="*/ 1994 w 2128"/>
                <a:gd name="T55" fmla="*/ 2538 h 2674"/>
                <a:gd name="T56" fmla="*/ 1913 w 2128"/>
                <a:gd name="T57" fmla="*/ 2674 h 2674"/>
                <a:gd name="T58" fmla="*/ 1320 w 2128"/>
                <a:gd name="T59" fmla="*/ 2244 h 2674"/>
                <a:gd name="T60" fmla="*/ 1359 w 2128"/>
                <a:gd name="T61" fmla="*/ 2135 h 2674"/>
                <a:gd name="T62" fmla="*/ 1383 w 2128"/>
                <a:gd name="T63" fmla="*/ 2030 h 2674"/>
                <a:gd name="T64" fmla="*/ 1392 w 2128"/>
                <a:gd name="T65" fmla="*/ 1932 h 2674"/>
                <a:gd name="T66" fmla="*/ 1388 w 2128"/>
                <a:gd name="T67" fmla="*/ 1820 h 2674"/>
                <a:gd name="T68" fmla="*/ 1369 w 2128"/>
                <a:gd name="T69" fmla="*/ 1697 h 2674"/>
                <a:gd name="T70" fmla="*/ 1332 w 2128"/>
                <a:gd name="T71" fmla="*/ 1587 h 2674"/>
                <a:gd name="T72" fmla="*/ 1285 w 2128"/>
                <a:gd name="T73" fmla="*/ 1488 h 2674"/>
                <a:gd name="T74" fmla="*/ 1239 w 2128"/>
                <a:gd name="T75" fmla="*/ 1420 h 2674"/>
                <a:gd name="T76" fmla="*/ 1191 w 2128"/>
                <a:gd name="T77" fmla="*/ 1359 h 2674"/>
                <a:gd name="T78" fmla="*/ 1137 w 2128"/>
                <a:gd name="T79" fmla="*/ 1304 h 2674"/>
                <a:gd name="T80" fmla="*/ 1082 w 2128"/>
                <a:gd name="T81" fmla="*/ 1252 h 2674"/>
                <a:gd name="T82" fmla="*/ 1011 w 2128"/>
                <a:gd name="T83" fmla="*/ 1204 h 2674"/>
                <a:gd name="T84" fmla="*/ 951 w 2128"/>
                <a:gd name="T85" fmla="*/ 1166 h 2674"/>
                <a:gd name="T86" fmla="*/ 875 w 2128"/>
                <a:gd name="T87" fmla="*/ 1129 h 2674"/>
                <a:gd name="T88" fmla="*/ 812 w 2128"/>
                <a:gd name="T89" fmla="*/ 1106 h 2674"/>
                <a:gd name="T90" fmla="*/ 718 w 2128"/>
                <a:gd name="T91" fmla="*/ 1087 h 2674"/>
                <a:gd name="T92" fmla="*/ 624 w 2128"/>
                <a:gd name="T93" fmla="*/ 1079 h 2674"/>
                <a:gd name="T94" fmla="*/ 599 w 2128"/>
                <a:gd name="T95" fmla="*/ 1467 h 2674"/>
                <a:gd name="T96" fmla="*/ 597 w 2128"/>
                <a:gd name="T97" fmla="*/ 0 h 2674"/>
                <a:gd name="T98" fmla="*/ 629 w 2128"/>
                <a:gd name="T99" fmla="*/ 336 h 2674"/>
                <a:gd name="T100" fmla="*/ 725 w 2128"/>
                <a:gd name="T101" fmla="*/ 341 h 2674"/>
                <a:gd name="T102" fmla="*/ 811 w 2128"/>
                <a:gd name="T103" fmla="*/ 351 h 2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8"/>
                <a:gd name="T157" fmla="*/ 0 h 2674"/>
                <a:gd name="T158" fmla="*/ 2128 w 2128"/>
                <a:gd name="T159" fmla="*/ 2674 h 2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8" h="2674">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8"/>
                  </a:lnTo>
                  <a:lnTo>
                    <a:pt x="1495" y="640"/>
                  </a:lnTo>
                  <a:lnTo>
                    <a:pt x="1524" y="663"/>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30"/>
                  </a:lnTo>
                  <a:lnTo>
                    <a:pt x="2128" y="1903"/>
                  </a:lnTo>
                  <a:lnTo>
                    <a:pt x="2126" y="1975"/>
                  </a:lnTo>
                  <a:lnTo>
                    <a:pt x="2120" y="2043"/>
                  </a:lnTo>
                  <a:lnTo>
                    <a:pt x="2112" y="2108"/>
                  </a:lnTo>
                  <a:lnTo>
                    <a:pt x="2104" y="2176"/>
                  </a:lnTo>
                  <a:lnTo>
                    <a:pt x="2089" y="2246"/>
                  </a:lnTo>
                  <a:lnTo>
                    <a:pt x="2070" y="2320"/>
                  </a:lnTo>
                  <a:lnTo>
                    <a:pt x="2045" y="2398"/>
                  </a:lnTo>
                  <a:lnTo>
                    <a:pt x="2021" y="2469"/>
                  </a:lnTo>
                  <a:lnTo>
                    <a:pt x="1994" y="2538"/>
                  </a:lnTo>
                  <a:lnTo>
                    <a:pt x="1953" y="2606"/>
                  </a:lnTo>
                  <a:lnTo>
                    <a:pt x="1913" y="2674"/>
                  </a:lnTo>
                  <a:lnTo>
                    <a:pt x="1286" y="2312"/>
                  </a:lnTo>
                  <a:lnTo>
                    <a:pt x="1320" y="2244"/>
                  </a:lnTo>
                  <a:lnTo>
                    <a:pt x="1343" y="2192"/>
                  </a:lnTo>
                  <a:lnTo>
                    <a:pt x="1359" y="2135"/>
                  </a:lnTo>
                  <a:lnTo>
                    <a:pt x="1374" y="2080"/>
                  </a:lnTo>
                  <a:lnTo>
                    <a:pt x="1383" y="2030"/>
                  </a:lnTo>
                  <a:lnTo>
                    <a:pt x="1387" y="1980"/>
                  </a:lnTo>
                  <a:lnTo>
                    <a:pt x="1392" y="1932"/>
                  </a:lnTo>
                  <a:lnTo>
                    <a:pt x="1392" y="1880"/>
                  </a:lnTo>
                  <a:lnTo>
                    <a:pt x="1388" y="1820"/>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5" name="Freeform 4"/>
            <p:cNvSpPr>
              <a:spLocks/>
            </p:cNvSpPr>
            <p:nvPr/>
          </p:nvSpPr>
          <p:spPr bwMode="auto">
            <a:xfrm>
              <a:off x="1734" y="2348"/>
              <a:ext cx="2824" cy="1486"/>
            </a:xfrm>
            <a:custGeom>
              <a:avLst/>
              <a:gdLst>
                <a:gd name="T0" fmla="*/ 1448 w 2824"/>
                <a:gd name="T1" fmla="*/ 1463 h 1486"/>
                <a:gd name="T2" fmla="*/ 1526 w 2824"/>
                <a:gd name="T3" fmla="*/ 1448 h 1486"/>
                <a:gd name="T4" fmla="*/ 1586 w 2824"/>
                <a:gd name="T5" fmla="*/ 1434 h 1486"/>
                <a:gd name="T6" fmla="*/ 1650 w 2824"/>
                <a:gd name="T7" fmla="*/ 1416 h 1486"/>
                <a:gd name="T8" fmla="*/ 1712 w 2824"/>
                <a:gd name="T9" fmla="*/ 1393 h 1486"/>
                <a:gd name="T10" fmla="*/ 1786 w 2824"/>
                <a:gd name="T11" fmla="*/ 1364 h 1486"/>
                <a:gd name="T12" fmla="*/ 1856 w 2824"/>
                <a:gd name="T13" fmla="*/ 1333 h 1486"/>
                <a:gd name="T14" fmla="*/ 1924 w 2824"/>
                <a:gd name="T15" fmla="*/ 1299 h 1486"/>
                <a:gd name="T16" fmla="*/ 1980 w 2824"/>
                <a:gd name="T17" fmla="*/ 1264 h 1486"/>
                <a:gd name="T18" fmla="*/ 2039 w 2824"/>
                <a:gd name="T19" fmla="*/ 1227 h 1486"/>
                <a:gd name="T20" fmla="*/ 2103 w 2824"/>
                <a:gd name="T21" fmla="*/ 1181 h 1486"/>
                <a:gd name="T22" fmla="*/ 2158 w 2824"/>
                <a:gd name="T23" fmla="*/ 1139 h 1486"/>
                <a:gd name="T24" fmla="*/ 2244 w 2824"/>
                <a:gd name="T25" fmla="*/ 1068 h 1486"/>
                <a:gd name="T26" fmla="*/ 2327 w 2824"/>
                <a:gd name="T27" fmla="*/ 981 h 1486"/>
                <a:gd name="T28" fmla="*/ 2388 w 2824"/>
                <a:gd name="T29" fmla="*/ 908 h 1486"/>
                <a:gd name="T30" fmla="*/ 2455 w 2824"/>
                <a:gd name="T31" fmla="*/ 824 h 1486"/>
                <a:gd name="T32" fmla="*/ 2519 w 2824"/>
                <a:gd name="T33" fmla="*/ 727 h 1486"/>
                <a:gd name="T34" fmla="*/ 2526 w 2824"/>
                <a:gd name="T35" fmla="*/ 0 h 1486"/>
                <a:gd name="T36" fmla="*/ 1885 w 2824"/>
                <a:gd name="T37" fmla="*/ 356 h 1486"/>
                <a:gd name="T38" fmla="*/ 1828 w 2824"/>
                <a:gd name="T39" fmla="*/ 429 h 1486"/>
                <a:gd name="T40" fmla="*/ 1770 w 2824"/>
                <a:gd name="T41" fmla="*/ 495 h 1486"/>
                <a:gd name="T42" fmla="*/ 1720 w 2824"/>
                <a:gd name="T43" fmla="*/ 547 h 1486"/>
                <a:gd name="T44" fmla="*/ 1658 w 2824"/>
                <a:gd name="T45" fmla="*/ 594 h 1486"/>
                <a:gd name="T46" fmla="*/ 1587 w 2824"/>
                <a:gd name="T47" fmla="*/ 641 h 1486"/>
                <a:gd name="T48" fmla="*/ 1519 w 2824"/>
                <a:gd name="T49" fmla="*/ 680 h 1486"/>
                <a:gd name="T50" fmla="*/ 1453 w 2824"/>
                <a:gd name="T51" fmla="*/ 704 h 1486"/>
                <a:gd name="T52" fmla="*/ 1374 w 2824"/>
                <a:gd name="T53" fmla="*/ 728 h 1486"/>
                <a:gd name="T54" fmla="*/ 1280 w 2824"/>
                <a:gd name="T55" fmla="*/ 740 h 1486"/>
                <a:gd name="T56" fmla="*/ 1119 w 2824"/>
                <a:gd name="T57" fmla="*/ 744 h 1486"/>
                <a:gd name="T58" fmla="*/ 987 w 2824"/>
                <a:gd name="T59" fmla="*/ 720 h 1486"/>
                <a:gd name="T60" fmla="*/ 849 w 2824"/>
                <a:gd name="T61" fmla="*/ 672 h 1486"/>
                <a:gd name="T62" fmla="*/ 726 w 2824"/>
                <a:gd name="T63" fmla="*/ 602 h 1486"/>
                <a:gd name="T64" fmla="*/ 0 w 2824"/>
                <a:gd name="T65" fmla="*/ 939 h 1486"/>
                <a:gd name="T66" fmla="*/ 66 w 2824"/>
                <a:gd name="T67" fmla="*/ 1008 h 1486"/>
                <a:gd name="T68" fmla="*/ 131 w 2824"/>
                <a:gd name="T69" fmla="*/ 1071 h 1486"/>
                <a:gd name="T70" fmla="*/ 202 w 2824"/>
                <a:gd name="T71" fmla="*/ 1134 h 1486"/>
                <a:gd name="T72" fmla="*/ 273 w 2824"/>
                <a:gd name="T73" fmla="*/ 1188 h 1486"/>
                <a:gd name="T74" fmla="*/ 352 w 2824"/>
                <a:gd name="T75" fmla="*/ 1241 h 1486"/>
                <a:gd name="T76" fmla="*/ 430 w 2824"/>
                <a:gd name="T77" fmla="*/ 1288 h 1486"/>
                <a:gd name="T78" fmla="*/ 503 w 2824"/>
                <a:gd name="T79" fmla="*/ 1327 h 1486"/>
                <a:gd name="T80" fmla="*/ 597 w 2824"/>
                <a:gd name="T81" fmla="*/ 1369 h 1486"/>
                <a:gd name="T82" fmla="*/ 687 w 2824"/>
                <a:gd name="T83" fmla="*/ 1403 h 1486"/>
                <a:gd name="T84" fmla="*/ 768 w 2824"/>
                <a:gd name="T85" fmla="*/ 1431 h 1486"/>
                <a:gd name="T86" fmla="*/ 852 w 2824"/>
                <a:gd name="T87" fmla="*/ 1452 h 1486"/>
                <a:gd name="T88" fmla="*/ 950 w 2824"/>
                <a:gd name="T89" fmla="*/ 1469 h 1486"/>
                <a:gd name="T90" fmla="*/ 1051 w 2824"/>
                <a:gd name="T91" fmla="*/ 1481 h 1486"/>
                <a:gd name="T92" fmla="*/ 1144 w 2824"/>
                <a:gd name="T93" fmla="*/ 1486 h 1486"/>
                <a:gd name="T94" fmla="*/ 1239 w 2824"/>
                <a:gd name="T95" fmla="*/ 1484 h 1486"/>
                <a:gd name="T96" fmla="*/ 1335 w 2824"/>
                <a:gd name="T97" fmla="*/ 1479 h 1486"/>
                <a:gd name="T98" fmla="*/ 1419 w 2824"/>
                <a:gd name="T99" fmla="*/ 1468 h 14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4"/>
                <a:gd name="T151" fmla="*/ 0 h 1486"/>
                <a:gd name="T152" fmla="*/ 2824 w 2824"/>
                <a:gd name="T153" fmla="*/ 1486 h 14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4" h="1486">
                  <a:moveTo>
                    <a:pt x="1419" y="1468"/>
                  </a:moveTo>
                  <a:lnTo>
                    <a:pt x="1448" y="1463"/>
                  </a:lnTo>
                  <a:lnTo>
                    <a:pt x="1487" y="1456"/>
                  </a:lnTo>
                  <a:lnTo>
                    <a:pt x="1526" y="1448"/>
                  </a:lnTo>
                  <a:lnTo>
                    <a:pt x="1553" y="1442"/>
                  </a:lnTo>
                  <a:lnTo>
                    <a:pt x="1586" y="1434"/>
                  </a:lnTo>
                  <a:lnTo>
                    <a:pt x="1618" y="1424"/>
                  </a:lnTo>
                  <a:lnTo>
                    <a:pt x="1650" y="1416"/>
                  </a:lnTo>
                  <a:lnTo>
                    <a:pt x="1679" y="1406"/>
                  </a:lnTo>
                  <a:lnTo>
                    <a:pt x="1712" y="1393"/>
                  </a:lnTo>
                  <a:lnTo>
                    <a:pt x="1752" y="1379"/>
                  </a:lnTo>
                  <a:lnTo>
                    <a:pt x="1786" y="1364"/>
                  </a:lnTo>
                  <a:lnTo>
                    <a:pt x="1819" y="1350"/>
                  </a:lnTo>
                  <a:lnTo>
                    <a:pt x="1856" y="1333"/>
                  </a:lnTo>
                  <a:lnTo>
                    <a:pt x="1891" y="1316"/>
                  </a:lnTo>
                  <a:lnTo>
                    <a:pt x="1924" y="1299"/>
                  </a:lnTo>
                  <a:lnTo>
                    <a:pt x="1953" y="1280"/>
                  </a:lnTo>
                  <a:lnTo>
                    <a:pt x="1980" y="1264"/>
                  </a:lnTo>
                  <a:lnTo>
                    <a:pt x="2008" y="1244"/>
                  </a:lnTo>
                  <a:lnTo>
                    <a:pt x="2039" y="1227"/>
                  </a:lnTo>
                  <a:lnTo>
                    <a:pt x="2073" y="1204"/>
                  </a:lnTo>
                  <a:lnTo>
                    <a:pt x="2103" y="1181"/>
                  </a:lnTo>
                  <a:lnTo>
                    <a:pt x="2133" y="1159"/>
                  </a:lnTo>
                  <a:lnTo>
                    <a:pt x="2158" y="1139"/>
                  </a:lnTo>
                  <a:lnTo>
                    <a:pt x="2204" y="1104"/>
                  </a:lnTo>
                  <a:lnTo>
                    <a:pt x="2244" y="1068"/>
                  </a:lnTo>
                  <a:lnTo>
                    <a:pt x="2285" y="1028"/>
                  </a:lnTo>
                  <a:lnTo>
                    <a:pt x="2327" y="981"/>
                  </a:lnTo>
                  <a:lnTo>
                    <a:pt x="2356" y="947"/>
                  </a:lnTo>
                  <a:lnTo>
                    <a:pt x="2388" y="908"/>
                  </a:lnTo>
                  <a:lnTo>
                    <a:pt x="2424" y="866"/>
                  </a:lnTo>
                  <a:lnTo>
                    <a:pt x="2455" y="824"/>
                  </a:lnTo>
                  <a:lnTo>
                    <a:pt x="2484" y="778"/>
                  </a:lnTo>
                  <a:lnTo>
                    <a:pt x="2519" y="727"/>
                  </a:lnTo>
                  <a:lnTo>
                    <a:pt x="2824" y="905"/>
                  </a:lnTo>
                  <a:lnTo>
                    <a:pt x="2526" y="0"/>
                  </a:lnTo>
                  <a:lnTo>
                    <a:pt x="1560" y="172"/>
                  </a:lnTo>
                  <a:lnTo>
                    <a:pt x="1885" y="356"/>
                  </a:lnTo>
                  <a:lnTo>
                    <a:pt x="1857" y="395"/>
                  </a:lnTo>
                  <a:lnTo>
                    <a:pt x="1828" y="429"/>
                  </a:lnTo>
                  <a:lnTo>
                    <a:pt x="1799" y="463"/>
                  </a:lnTo>
                  <a:lnTo>
                    <a:pt x="1770" y="495"/>
                  </a:lnTo>
                  <a:lnTo>
                    <a:pt x="1746" y="520"/>
                  </a:lnTo>
                  <a:lnTo>
                    <a:pt x="1720" y="547"/>
                  </a:lnTo>
                  <a:lnTo>
                    <a:pt x="1691" y="570"/>
                  </a:lnTo>
                  <a:lnTo>
                    <a:pt x="1658" y="594"/>
                  </a:lnTo>
                  <a:lnTo>
                    <a:pt x="1620" y="620"/>
                  </a:lnTo>
                  <a:lnTo>
                    <a:pt x="1587" y="641"/>
                  </a:lnTo>
                  <a:lnTo>
                    <a:pt x="1560" y="657"/>
                  </a:lnTo>
                  <a:lnTo>
                    <a:pt x="1519" y="680"/>
                  </a:lnTo>
                  <a:lnTo>
                    <a:pt x="1484" y="694"/>
                  </a:lnTo>
                  <a:lnTo>
                    <a:pt x="1453" y="704"/>
                  </a:lnTo>
                  <a:lnTo>
                    <a:pt x="1420" y="715"/>
                  </a:lnTo>
                  <a:lnTo>
                    <a:pt x="1374" y="728"/>
                  </a:lnTo>
                  <a:lnTo>
                    <a:pt x="1327" y="735"/>
                  </a:lnTo>
                  <a:lnTo>
                    <a:pt x="1280" y="740"/>
                  </a:lnTo>
                  <a:lnTo>
                    <a:pt x="1210" y="743"/>
                  </a:lnTo>
                  <a:lnTo>
                    <a:pt x="1119" y="744"/>
                  </a:lnTo>
                  <a:lnTo>
                    <a:pt x="1050" y="735"/>
                  </a:lnTo>
                  <a:lnTo>
                    <a:pt x="987" y="720"/>
                  </a:lnTo>
                  <a:lnTo>
                    <a:pt x="914" y="699"/>
                  </a:lnTo>
                  <a:lnTo>
                    <a:pt x="849" y="672"/>
                  </a:lnTo>
                  <a:lnTo>
                    <a:pt x="784" y="639"/>
                  </a:lnTo>
                  <a:lnTo>
                    <a:pt x="726" y="602"/>
                  </a:lnTo>
                  <a:lnTo>
                    <a:pt x="670" y="552"/>
                  </a:lnTo>
                  <a:lnTo>
                    <a:pt x="0" y="939"/>
                  </a:lnTo>
                  <a:lnTo>
                    <a:pt x="27" y="971"/>
                  </a:lnTo>
                  <a:lnTo>
                    <a:pt x="66" y="1008"/>
                  </a:lnTo>
                  <a:lnTo>
                    <a:pt x="98" y="1041"/>
                  </a:lnTo>
                  <a:lnTo>
                    <a:pt x="131" y="1071"/>
                  </a:lnTo>
                  <a:lnTo>
                    <a:pt x="163" y="1102"/>
                  </a:lnTo>
                  <a:lnTo>
                    <a:pt x="202" y="1134"/>
                  </a:lnTo>
                  <a:lnTo>
                    <a:pt x="237" y="1162"/>
                  </a:lnTo>
                  <a:lnTo>
                    <a:pt x="273" y="1188"/>
                  </a:lnTo>
                  <a:lnTo>
                    <a:pt x="313" y="1214"/>
                  </a:lnTo>
                  <a:lnTo>
                    <a:pt x="352" y="1241"/>
                  </a:lnTo>
                  <a:lnTo>
                    <a:pt x="393" y="1267"/>
                  </a:lnTo>
                  <a:lnTo>
                    <a:pt x="430" y="1288"/>
                  </a:lnTo>
                  <a:lnTo>
                    <a:pt x="467" y="1309"/>
                  </a:lnTo>
                  <a:lnTo>
                    <a:pt x="503" y="1327"/>
                  </a:lnTo>
                  <a:lnTo>
                    <a:pt x="551" y="1350"/>
                  </a:lnTo>
                  <a:lnTo>
                    <a:pt x="597" y="1369"/>
                  </a:lnTo>
                  <a:lnTo>
                    <a:pt x="648" y="1388"/>
                  </a:lnTo>
                  <a:lnTo>
                    <a:pt x="687" y="1403"/>
                  </a:lnTo>
                  <a:lnTo>
                    <a:pt x="725" y="1418"/>
                  </a:lnTo>
                  <a:lnTo>
                    <a:pt x="768" y="1431"/>
                  </a:lnTo>
                  <a:lnTo>
                    <a:pt x="810" y="1442"/>
                  </a:lnTo>
                  <a:lnTo>
                    <a:pt x="852" y="1452"/>
                  </a:lnTo>
                  <a:lnTo>
                    <a:pt x="901" y="1461"/>
                  </a:lnTo>
                  <a:lnTo>
                    <a:pt x="950" y="1469"/>
                  </a:lnTo>
                  <a:lnTo>
                    <a:pt x="1000" y="1476"/>
                  </a:lnTo>
                  <a:lnTo>
                    <a:pt x="1051" y="1481"/>
                  </a:lnTo>
                  <a:lnTo>
                    <a:pt x="1090" y="1482"/>
                  </a:lnTo>
                  <a:lnTo>
                    <a:pt x="1144" y="1486"/>
                  </a:lnTo>
                  <a:lnTo>
                    <a:pt x="1197" y="1486"/>
                  </a:lnTo>
                  <a:lnTo>
                    <a:pt x="1239" y="1484"/>
                  </a:lnTo>
                  <a:lnTo>
                    <a:pt x="1285" y="1482"/>
                  </a:lnTo>
                  <a:lnTo>
                    <a:pt x="1335" y="1479"/>
                  </a:lnTo>
                  <a:lnTo>
                    <a:pt x="1380" y="1473"/>
                  </a:lnTo>
                  <a:lnTo>
                    <a:pt x="1419" y="146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6" name="Freeform 5"/>
            <p:cNvSpPr>
              <a:spLocks/>
            </p:cNvSpPr>
            <p:nvPr/>
          </p:nvSpPr>
          <p:spPr bwMode="auto">
            <a:xfrm>
              <a:off x="1246" y="740"/>
              <a:ext cx="1433" cy="2649"/>
            </a:xfrm>
            <a:custGeom>
              <a:avLst/>
              <a:gdLst>
                <a:gd name="T0" fmla="*/ 1402 w 1433"/>
                <a:gd name="T1" fmla="*/ 5 h 2649"/>
                <a:gd name="T2" fmla="*/ 1329 w 1433"/>
                <a:gd name="T3" fmla="*/ 19 h 2649"/>
                <a:gd name="T4" fmla="*/ 1266 w 1433"/>
                <a:gd name="T5" fmla="*/ 36 h 2649"/>
                <a:gd name="T6" fmla="*/ 1203 w 1433"/>
                <a:gd name="T7" fmla="*/ 53 h 2649"/>
                <a:gd name="T8" fmla="*/ 1140 w 1433"/>
                <a:gd name="T9" fmla="*/ 76 h 2649"/>
                <a:gd name="T10" fmla="*/ 1069 w 1433"/>
                <a:gd name="T11" fmla="*/ 105 h 2649"/>
                <a:gd name="T12" fmla="*/ 999 w 1433"/>
                <a:gd name="T13" fmla="*/ 136 h 2649"/>
                <a:gd name="T14" fmla="*/ 931 w 1433"/>
                <a:gd name="T15" fmla="*/ 170 h 2649"/>
                <a:gd name="T16" fmla="*/ 873 w 1433"/>
                <a:gd name="T17" fmla="*/ 205 h 2649"/>
                <a:gd name="T18" fmla="*/ 814 w 1433"/>
                <a:gd name="T19" fmla="*/ 243 h 2649"/>
                <a:gd name="T20" fmla="*/ 750 w 1433"/>
                <a:gd name="T21" fmla="*/ 290 h 2649"/>
                <a:gd name="T22" fmla="*/ 693 w 1433"/>
                <a:gd name="T23" fmla="*/ 332 h 2649"/>
                <a:gd name="T24" fmla="*/ 602 w 1433"/>
                <a:gd name="T25" fmla="*/ 413 h 2649"/>
                <a:gd name="T26" fmla="*/ 525 w 1433"/>
                <a:gd name="T27" fmla="*/ 492 h 2649"/>
                <a:gd name="T28" fmla="*/ 463 w 1433"/>
                <a:gd name="T29" fmla="*/ 565 h 2649"/>
                <a:gd name="T30" fmla="*/ 399 w 1433"/>
                <a:gd name="T31" fmla="*/ 649 h 2649"/>
                <a:gd name="T32" fmla="*/ 340 w 1433"/>
                <a:gd name="T33" fmla="*/ 741 h 2649"/>
                <a:gd name="T34" fmla="*/ 287 w 1433"/>
                <a:gd name="T35" fmla="*/ 832 h 2649"/>
                <a:gd name="T36" fmla="*/ 242 w 1433"/>
                <a:gd name="T37" fmla="*/ 934 h 2649"/>
                <a:gd name="T38" fmla="*/ 203 w 1433"/>
                <a:gd name="T39" fmla="*/ 1042 h 2649"/>
                <a:gd name="T40" fmla="*/ 162 w 1433"/>
                <a:gd name="T41" fmla="*/ 1176 h 2649"/>
                <a:gd name="T42" fmla="*/ 138 w 1433"/>
                <a:gd name="T43" fmla="*/ 1307 h 2649"/>
                <a:gd name="T44" fmla="*/ 119 w 1433"/>
                <a:gd name="T45" fmla="*/ 1477 h 2649"/>
                <a:gd name="T46" fmla="*/ 119 w 1433"/>
                <a:gd name="T47" fmla="*/ 1624 h 2649"/>
                <a:gd name="T48" fmla="*/ 133 w 1433"/>
                <a:gd name="T49" fmla="*/ 1759 h 2649"/>
                <a:gd name="T50" fmla="*/ 156 w 1433"/>
                <a:gd name="T51" fmla="*/ 1896 h 2649"/>
                <a:gd name="T52" fmla="*/ 199 w 1433"/>
                <a:gd name="T53" fmla="*/ 2047 h 2649"/>
                <a:gd name="T54" fmla="*/ 251 w 1433"/>
                <a:gd name="T55" fmla="*/ 2187 h 2649"/>
                <a:gd name="T56" fmla="*/ 322 w 1433"/>
                <a:gd name="T57" fmla="*/ 2320 h 2649"/>
                <a:gd name="T58" fmla="*/ 983 w 1433"/>
                <a:gd name="T59" fmla="*/ 2649 h 2649"/>
                <a:gd name="T60" fmla="*/ 967 w 1433"/>
                <a:gd name="T61" fmla="*/ 1948 h 2649"/>
                <a:gd name="T62" fmla="*/ 907 w 1433"/>
                <a:gd name="T63" fmla="*/ 1838 h 2649"/>
                <a:gd name="T64" fmla="*/ 871 w 1433"/>
                <a:gd name="T65" fmla="*/ 1731 h 2649"/>
                <a:gd name="T66" fmla="*/ 858 w 1433"/>
                <a:gd name="T67" fmla="*/ 1629 h 2649"/>
                <a:gd name="T68" fmla="*/ 853 w 1433"/>
                <a:gd name="T69" fmla="*/ 1529 h 2649"/>
                <a:gd name="T70" fmla="*/ 863 w 1433"/>
                <a:gd name="T71" fmla="*/ 1411 h 2649"/>
                <a:gd name="T72" fmla="*/ 890 w 1433"/>
                <a:gd name="T73" fmla="*/ 1294 h 2649"/>
                <a:gd name="T74" fmla="*/ 933 w 1433"/>
                <a:gd name="T75" fmla="*/ 1186 h 2649"/>
                <a:gd name="T76" fmla="*/ 983 w 1433"/>
                <a:gd name="T77" fmla="*/ 1100 h 2649"/>
                <a:gd name="T78" fmla="*/ 1028 w 1433"/>
                <a:gd name="T79" fmla="*/ 1039 h 2649"/>
                <a:gd name="T80" fmla="*/ 1081 w 1433"/>
                <a:gd name="T81" fmla="*/ 976 h 2649"/>
                <a:gd name="T82" fmla="*/ 1133 w 1433"/>
                <a:gd name="T83" fmla="*/ 924 h 2649"/>
                <a:gd name="T84" fmla="*/ 1193 w 1433"/>
                <a:gd name="T85" fmla="*/ 877 h 2649"/>
                <a:gd name="T86" fmla="*/ 1264 w 1433"/>
                <a:gd name="T87" fmla="*/ 830 h 2649"/>
                <a:gd name="T88" fmla="*/ 1332 w 1433"/>
                <a:gd name="T89" fmla="*/ 791 h 2649"/>
                <a:gd name="T90" fmla="*/ 1433 w 1433"/>
                <a:gd name="T91" fmla="*/ 757 h 2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3"/>
                <a:gd name="T139" fmla="*/ 0 h 2649"/>
                <a:gd name="T140" fmla="*/ 1433 w 1433"/>
                <a:gd name="T141" fmla="*/ 2649 h 2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3" h="2649">
                  <a:moveTo>
                    <a:pt x="1433" y="0"/>
                  </a:moveTo>
                  <a:lnTo>
                    <a:pt x="1402" y="5"/>
                  </a:lnTo>
                  <a:lnTo>
                    <a:pt x="1371" y="10"/>
                  </a:lnTo>
                  <a:lnTo>
                    <a:pt x="1329" y="19"/>
                  </a:lnTo>
                  <a:lnTo>
                    <a:pt x="1298" y="26"/>
                  </a:lnTo>
                  <a:lnTo>
                    <a:pt x="1266" y="36"/>
                  </a:lnTo>
                  <a:lnTo>
                    <a:pt x="1235" y="45"/>
                  </a:lnTo>
                  <a:lnTo>
                    <a:pt x="1203" y="53"/>
                  </a:lnTo>
                  <a:lnTo>
                    <a:pt x="1172" y="63"/>
                  </a:lnTo>
                  <a:lnTo>
                    <a:pt x="1140" y="76"/>
                  </a:lnTo>
                  <a:lnTo>
                    <a:pt x="1101" y="91"/>
                  </a:lnTo>
                  <a:lnTo>
                    <a:pt x="1069" y="105"/>
                  </a:lnTo>
                  <a:lnTo>
                    <a:pt x="1035" y="120"/>
                  </a:lnTo>
                  <a:lnTo>
                    <a:pt x="999" y="136"/>
                  </a:lnTo>
                  <a:lnTo>
                    <a:pt x="963" y="154"/>
                  </a:lnTo>
                  <a:lnTo>
                    <a:pt x="931" y="170"/>
                  </a:lnTo>
                  <a:lnTo>
                    <a:pt x="900" y="189"/>
                  </a:lnTo>
                  <a:lnTo>
                    <a:pt x="873" y="205"/>
                  </a:lnTo>
                  <a:lnTo>
                    <a:pt x="845" y="225"/>
                  </a:lnTo>
                  <a:lnTo>
                    <a:pt x="814" y="243"/>
                  </a:lnTo>
                  <a:lnTo>
                    <a:pt x="780" y="265"/>
                  </a:lnTo>
                  <a:lnTo>
                    <a:pt x="750" y="290"/>
                  </a:lnTo>
                  <a:lnTo>
                    <a:pt x="721" y="312"/>
                  </a:lnTo>
                  <a:lnTo>
                    <a:pt x="693" y="332"/>
                  </a:lnTo>
                  <a:lnTo>
                    <a:pt x="648" y="369"/>
                  </a:lnTo>
                  <a:lnTo>
                    <a:pt x="602" y="413"/>
                  </a:lnTo>
                  <a:lnTo>
                    <a:pt x="567" y="445"/>
                  </a:lnTo>
                  <a:lnTo>
                    <a:pt x="525" y="492"/>
                  </a:lnTo>
                  <a:lnTo>
                    <a:pt x="496" y="526"/>
                  </a:lnTo>
                  <a:lnTo>
                    <a:pt x="463" y="565"/>
                  </a:lnTo>
                  <a:lnTo>
                    <a:pt x="428" y="608"/>
                  </a:lnTo>
                  <a:lnTo>
                    <a:pt x="399" y="649"/>
                  </a:lnTo>
                  <a:lnTo>
                    <a:pt x="369" y="696"/>
                  </a:lnTo>
                  <a:lnTo>
                    <a:pt x="340" y="741"/>
                  </a:lnTo>
                  <a:lnTo>
                    <a:pt x="311" y="790"/>
                  </a:lnTo>
                  <a:lnTo>
                    <a:pt x="287" y="832"/>
                  </a:lnTo>
                  <a:lnTo>
                    <a:pt x="264" y="883"/>
                  </a:lnTo>
                  <a:lnTo>
                    <a:pt x="242" y="934"/>
                  </a:lnTo>
                  <a:lnTo>
                    <a:pt x="222" y="985"/>
                  </a:lnTo>
                  <a:lnTo>
                    <a:pt x="203" y="1042"/>
                  </a:lnTo>
                  <a:lnTo>
                    <a:pt x="178" y="1112"/>
                  </a:lnTo>
                  <a:lnTo>
                    <a:pt x="162" y="1176"/>
                  </a:lnTo>
                  <a:lnTo>
                    <a:pt x="146" y="1243"/>
                  </a:lnTo>
                  <a:lnTo>
                    <a:pt x="138" y="1307"/>
                  </a:lnTo>
                  <a:lnTo>
                    <a:pt x="127" y="1383"/>
                  </a:lnTo>
                  <a:lnTo>
                    <a:pt x="119" y="1477"/>
                  </a:lnTo>
                  <a:lnTo>
                    <a:pt x="117" y="1552"/>
                  </a:lnTo>
                  <a:lnTo>
                    <a:pt x="119" y="1624"/>
                  </a:lnTo>
                  <a:lnTo>
                    <a:pt x="125" y="1694"/>
                  </a:lnTo>
                  <a:lnTo>
                    <a:pt x="133" y="1759"/>
                  </a:lnTo>
                  <a:lnTo>
                    <a:pt x="141" y="1827"/>
                  </a:lnTo>
                  <a:lnTo>
                    <a:pt x="156" y="1896"/>
                  </a:lnTo>
                  <a:lnTo>
                    <a:pt x="175" y="1971"/>
                  </a:lnTo>
                  <a:lnTo>
                    <a:pt x="199" y="2047"/>
                  </a:lnTo>
                  <a:lnTo>
                    <a:pt x="224" y="2118"/>
                  </a:lnTo>
                  <a:lnTo>
                    <a:pt x="251" y="2187"/>
                  </a:lnTo>
                  <a:lnTo>
                    <a:pt x="284" y="2255"/>
                  </a:lnTo>
                  <a:lnTo>
                    <a:pt x="322" y="2320"/>
                  </a:lnTo>
                  <a:lnTo>
                    <a:pt x="0" y="2503"/>
                  </a:lnTo>
                  <a:lnTo>
                    <a:pt x="983" y="2649"/>
                  </a:lnTo>
                  <a:lnTo>
                    <a:pt x="1344" y="1746"/>
                  </a:lnTo>
                  <a:lnTo>
                    <a:pt x="967" y="1948"/>
                  </a:lnTo>
                  <a:lnTo>
                    <a:pt x="929" y="1890"/>
                  </a:lnTo>
                  <a:lnTo>
                    <a:pt x="907" y="1838"/>
                  </a:lnTo>
                  <a:lnTo>
                    <a:pt x="886" y="1785"/>
                  </a:lnTo>
                  <a:lnTo>
                    <a:pt x="871" y="1731"/>
                  </a:lnTo>
                  <a:lnTo>
                    <a:pt x="861" y="1679"/>
                  </a:lnTo>
                  <a:lnTo>
                    <a:pt x="858" y="1629"/>
                  </a:lnTo>
                  <a:lnTo>
                    <a:pt x="853" y="1579"/>
                  </a:lnTo>
                  <a:lnTo>
                    <a:pt x="853" y="1529"/>
                  </a:lnTo>
                  <a:lnTo>
                    <a:pt x="857" y="1469"/>
                  </a:lnTo>
                  <a:lnTo>
                    <a:pt x="863" y="1411"/>
                  </a:lnTo>
                  <a:lnTo>
                    <a:pt x="876" y="1346"/>
                  </a:lnTo>
                  <a:lnTo>
                    <a:pt x="890" y="1294"/>
                  </a:lnTo>
                  <a:lnTo>
                    <a:pt x="913" y="1236"/>
                  </a:lnTo>
                  <a:lnTo>
                    <a:pt x="933" y="1186"/>
                  </a:lnTo>
                  <a:lnTo>
                    <a:pt x="960" y="1137"/>
                  </a:lnTo>
                  <a:lnTo>
                    <a:pt x="983" y="1100"/>
                  </a:lnTo>
                  <a:lnTo>
                    <a:pt x="1005" y="1069"/>
                  </a:lnTo>
                  <a:lnTo>
                    <a:pt x="1028" y="1039"/>
                  </a:lnTo>
                  <a:lnTo>
                    <a:pt x="1054" y="1008"/>
                  </a:lnTo>
                  <a:lnTo>
                    <a:pt x="1081" y="976"/>
                  </a:lnTo>
                  <a:lnTo>
                    <a:pt x="1106" y="953"/>
                  </a:lnTo>
                  <a:lnTo>
                    <a:pt x="1133" y="924"/>
                  </a:lnTo>
                  <a:lnTo>
                    <a:pt x="1161" y="901"/>
                  </a:lnTo>
                  <a:lnTo>
                    <a:pt x="1193" y="877"/>
                  </a:lnTo>
                  <a:lnTo>
                    <a:pt x="1232" y="851"/>
                  </a:lnTo>
                  <a:lnTo>
                    <a:pt x="1264" y="830"/>
                  </a:lnTo>
                  <a:lnTo>
                    <a:pt x="1292" y="814"/>
                  </a:lnTo>
                  <a:lnTo>
                    <a:pt x="1332" y="791"/>
                  </a:lnTo>
                  <a:lnTo>
                    <a:pt x="1371" y="775"/>
                  </a:lnTo>
                  <a:lnTo>
                    <a:pt x="1433" y="757"/>
                  </a:lnTo>
                  <a:lnTo>
                    <a:pt x="1433"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7" name="Freeform 6"/>
            <p:cNvSpPr>
              <a:spLocks/>
            </p:cNvSpPr>
            <p:nvPr/>
          </p:nvSpPr>
          <p:spPr bwMode="auto">
            <a:xfrm>
              <a:off x="2352" y="381"/>
              <a:ext cx="2128" cy="2398"/>
            </a:xfrm>
            <a:custGeom>
              <a:avLst/>
              <a:gdLst>
                <a:gd name="T0" fmla="*/ 840 w 2128"/>
                <a:gd name="T1" fmla="*/ 356 h 2398"/>
                <a:gd name="T2" fmla="*/ 917 w 2128"/>
                <a:gd name="T3" fmla="*/ 372 h 2398"/>
                <a:gd name="T4" fmla="*/ 977 w 2128"/>
                <a:gd name="T5" fmla="*/ 386 h 2398"/>
                <a:gd name="T6" fmla="*/ 1040 w 2128"/>
                <a:gd name="T7" fmla="*/ 406 h 2398"/>
                <a:gd name="T8" fmla="*/ 1103 w 2128"/>
                <a:gd name="T9" fmla="*/ 427 h 2398"/>
                <a:gd name="T10" fmla="*/ 1176 w 2128"/>
                <a:gd name="T11" fmla="*/ 456 h 2398"/>
                <a:gd name="T12" fmla="*/ 1246 w 2128"/>
                <a:gd name="T13" fmla="*/ 487 h 2398"/>
                <a:gd name="T14" fmla="*/ 1314 w 2128"/>
                <a:gd name="T15" fmla="*/ 521 h 2398"/>
                <a:gd name="T16" fmla="*/ 1372 w 2128"/>
                <a:gd name="T17" fmla="*/ 556 h 2398"/>
                <a:gd name="T18" fmla="*/ 1430 w 2128"/>
                <a:gd name="T19" fmla="*/ 594 h 2398"/>
                <a:gd name="T20" fmla="*/ 1495 w 2128"/>
                <a:gd name="T21" fmla="*/ 639 h 2398"/>
                <a:gd name="T22" fmla="*/ 1552 w 2128"/>
                <a:gd name="T23" fmla="*/ 683 h 2398"/>
                <a:gd name="T24" fmla="*/ 1641 w 2128"/>
                <a:gd name="T25" fmla="*/ 762 h 2398"/>
                <a:gd name="T26" fmla="*/ 1718 w 2128"/>
                <a:gd name="T27" fmla="*/ 841 h 2398"/>
                <a:gd name="T28" fmla="*/ 1780 w 2128"/>
                <a:gd name="T29" fmla="*/ 914 h 2398"/>
                <a:gd name="T30" fmla="*/ 1845 w 2128"/>
                <a:gd name="T31" fmla="*/ 1000 h 2398"/>
                <a:gd name="T32" fmla="*/ 1905 w 2128"/>
                <a:gd name="T33" fmla="*/ 1092 h 2398"/>
                <a:gd name="T34" fmla="*/ 1956 w 2128"/>
                <a:gd name="T35" fmla="*/ 1183 h 2398"/>
                <a:gd name="T36" fmla="*/ 2003 w 2128"/>
                <a:gd name="T37" fmla="*/ 1284 h 2398"/>
                <a:gd name="T38" fmla="*/ 2042 w 2128"/>
                <a:gd name="T39" fmla="*/ 1393 h 2398"/>
                <a:gd name="T40" fmla="*/ 2083 w 2128"/>
                <a:gd name="T41" fmla="*/ 1527 h 2398"/>
                <a:gd name="T42" fmla="*/ 2107 w 2128"/>
                <a:gd name="T43" fmla="*/ 1658 h 2398"/>
                <a:gd name="T44" fmla="*/ 2126 w 2128"/>
                <a:gd name="T45" fmla="*/ 1828 h 2398"/>
                <a:gd name="T46" fmla="*/ 2126 w 2128"/>
                <a:gd name="T47" fmla="*/ 1974 h 2398"/>
                <a:gd name="T48" fmla="*/ 2112 w 2128"/>
                <a:gd name="T49" fmla="*/ 2108 h 2398"/>
                <a:gd name="T50" fmla="*/ 2089 w 2128"/>
                <a:gd name="T51" fmla="*/ 2246 h 2398"/>
                <a:gd name="T52" fmla="*/ 2045 w 2128"/>
                <a:gd name="T53" fmla="*/ 2398 h 2398"/>
                <a:gd name="T54" fmla="*/ 1375 w 2128"/>
                <a:gd name="T55" fmla="*/ 2055 h 2398"/>
                <a:gd name="T56" fmla="*/ 1392 w 2128"/>
                <a:gd name="T57" fmla="*/ 1930 h 2398"/>
                <a:gd name="T58" fmla="*/ 1388 w 2128"/>
                <a:gd name="T59" fmla="*/ 1818 h 2398"/>
                <a:gd name="T60" fmla="*/ 1369 w 2128"/>
                <a:gd name="T61" fmla="*/ 1697 h 2398"/>
                <a:gd name="T62" fmla="*/ 1332 w 2128"/>
                <a:gd name="T63" fmla="*/ 1587 h 2398"/>
                <a:gd name="T64" fmla="*/ 1285 w 2128"/>
                <a:gd name="T65" fmla="*/ 1488 h 2398"/>
                <a:gd name="T66" fmla="*/ 1239 w 2128"/>
                <a:gd name="T67" fmla="*/ 1420 h 2398"/>
                <a:gd name="T68" fmla="*/ 1191 w 2128"/>
                <a:gd name="T69" fmla="*/ 1359 h 2398"/>
                <a:gd name="T70" fmla="*/ 1137 w 2128"/>
                <a:gd name="T71" fmla="*/ 1304 h 2398"/>
                <a:gd name="T72" fmla="*/ 1082 w 2128"/>
                <a:gd name="T73" fmla="*/ 1252 h 2398"/>
                <a:gd name="T74" fmla="*/ 1011 w 2128"/>
                <a:gd name="T75" fmla="*/ 1204 h 2398"/>
                <a:gd name="T76" fmla="*/ 951 w 2128"/>
                <a:gd name="T77" fmla="*/ 1166 h 2398"/>
                <a:gd name="T78" fmla="*/ 875 w 2128"/>
                <a:gd name="T79" fmla="*/ 1129 h 2398"/>
                <a:gd name="T80" fmla="*/ 812 w 2128"/>
                <a:gd name="T81" fmla="*/ 1106 h 2398"/>
                <a:gd name="T82" fmla="*/ 718 w 2128"/>
                <a:gd name="T83" fmla="*/ 1087 h 2398"/>
                <a:gd name="T84" fmla="*/ 624 w 2128"/>
                <a:gd name="T85" fmla="*/ 1079 h 2398"/>
                <a:gd name="T86" fmla="*/ 599 w 2128"/>
                <a:gd name="T87" fmla="*/ 1467 h 2398"/>
                <a:gd name="T88" fmla="*/ 597 w 2128"/>
                <a:gd name="T89" fmla="*/ 0 h 2398"/>
                <a:gd name="T90" fmla="*/ 629 w 2128"/>
                <a:gd name="T91" fmla="*/ 336 h 2398"/>
                <a:gd name="T92" fmla="*/ 725 w 2128"/>
                <a:gd name="T93" fmla="*/ 341 h 2398"/>
                <a:gd name="T94" fmla="*/ 811 w 2128"/>
                <a:gd name="T95" fmla="*/ 351 h 23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8"/>
                <a:gd name="T145" fmla="*/ 0 h 2398"/>
                <a:gd name="T146" fmla="*/ 2128 w 2128"/>
                <a:gd name="T147" fmla="*/ 2398 h 23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8" h="2398">
                  <a:moveTo>
                    <a:pt x="811" y="351"/>
                  </a:moveTo>
                  <a:lnTo>
                    <a:pt x="840" y="356"/>
                  </a:lnTo>
                  <a:lnTo>
                    <a:pt x="879" y="362"/>
                  </a:lnTo>
                  <a:lnTo>
                    <a:pt x="917" y="372"/>
                  </a:lnTo>
                  <a:lnTo>
                    <a:pt x="945" y="378"/>
                  </a:lnTo>
                  <a:lnTo>
                    <a:pt x="977" y="386"/>
                  </a:lnTo>
                  <a:lnTo>
                    <a:pt x="1008" y="396"/>
                  </a:lnTo>
                  <a:lnTo>
                    <a:pt x="1040" y="406"/>
                  </a:lnTo>
                  <a:lnTo>
                    <a:pt x="1070" y="414"/>
                  </a:lnTo>
                  <a:lnTo>
                    <a:pt x="1103" y="427"/>
                  </a:lnTo>
                  <a:lnTo>
                    <a:pt x="1142" y="443"/>
                  </a:lnTo>
                  <a:lnTo>
                    <a:pt x="1176" y="456"/>
                  </a:lnTo>
                  <a:lnTo>
                    <a:pt x="1209" y="471"/>
                  </a:lnTo>
                  <a:lnTo>
                    <a:pt x="1246" y="487"/>
                  </a:lnTo>
                  <a:lnTo>
                    <a:pt x="1282" y="505"/>
                  </a:lnTo>
                  <a:lnTo>
                    <a:pt x="1314" y="521"/>
                  </a:lnTo>
                  <a:lnTo>
                    <a:pt x="1345" y="540"/>
                  </a:lnTo>
                  <a:lnTo>
                    <a:pt x="1372" y="556"/>
                  </a:lnTo>
                  <a:lnTo>
                    <a:pt x="1400" y="576"/>
                  </a:lnTo>
                  <a:lnTo>
                    <a:pt x="1430" y="594"/>
                  </a:lnTo>
                  <a:lnTo>
                    <a:pt x="1464" y="616"/>
                  </a:lnTo>
                  <a:lnTo>
                    <a:pt x="1495" y="639"/>
                  </a:lnTo>
                  <a:lnTo>
                    <a:pt x="1524" y="662"/>
                  </a:lnTo>
                  <a:lnTo>
                    <a:pt x="1552" y="683"/>
                  </a:lnTo>
                  <a:lnTo>
                    <a:pt x="1595" y="720"/>
                  </a:lnTo>
                  <a:lnTo>
                    <a:pt x="1641" y="762"/>
                  </a:lnTo>
                  <a:lnTo>
                    <a:pt x="1676" y="794"/>
                  </a:lnTo>
                  <a:lnTo>
                    <a:pt x="1718" y="841"/>
                  </a:lnTo>
                  <a:lnTo>
                    <a:pt x="1748" y="875"/>
                  </a:lnTo>
                  <a:lnTo>
                    <a:pt x="1780" y="914"/>
                  </a:lnTo>
                  <a:lnTo>
                    <a:pt x="1816" y="958"/>
                  </a:lnTo>
                  <a:lnTo>
                    <a:pt x="1845" y="1000"/>
                  </a:lnTo>
                  <a:lnTo>
                    <a:pt x="1874" y="1047"/>
                  </a:lnTo>
                  <a:lnTo>
                    <a:pt x="1905" y="1092"/>
                  </a:lnTo>
                  <a:lnTo>
                    <a:pt x="1930" y="1140"/>
                  </a:lnTo>
                  <a:lnTo>
                    <a:pt x="1956" y="1183"/>
                  </a:lnTo>
                  <a:lnTo>
                    <a:pt x="1981" y="1234"/>
                  </a:lnTo>
                  <a:lnTo>
                    <a:pt x="2003" y="1284"/>
                  </a:lnTo>
                  <a:lnTo>
                    <a:pt x="2023" y="1336"/>
                  </a:lnTo>
                  <a:lnTo>
                    <a:pt x="2042" y="1393"/>
                  </a:lnTo>
                  <a:lnTo>
                    <a:pt x="2066" y="1462"/>
                  </a:lnTo>
                  <a:lnTo>
                    <a:pt x="2083" y="1527"/>
                  </a:lnTo>
                  <a:lnTo>
                    <a:pt x="2099" y="1593"/>
                  </a:lnTo>
                  <a:lnTo>
                    <a:pt x="2107" y="1658"/>
                  </a:lnTo>
                  <a:lnTo>
                    <a:pt x="2118" y="1734"/>
                  </a:lnTo>
                  <a:lnTo>
                    <a:pt x="2126" y="1828"/>
                  </a:lnTo>
                  <a:lnTo>
                    <a:pt x="2128" y="1901"/>
                  </a:lnTo>
                  <a:lnTo>
                    <a:pt x="2126" y="1974"/>
                  </a:lnTo>
                  <a:lnTo>
                    <a:pt x="2120" y="2043"/>
                  </a:lnTo>
                  <a:lnTo>
                    <a:pt x="2112" y="2108"/>
                  </a:lnTo>
                  <a:lnTo>
                    <a:pt x="2104" y="2176"/>
                  </a:lnTo>
                  <a:lnTo>
                    <a:pt x="2089" y="2246"/>
                  </a:lnTo>
                  <a:lnTo>
                    <a:pt x="2070" y="2320"/>
                  </a:lnTo>
                  <a:lnTo>
                    <a:pt x="2045" y="2398"/>
                  </a:lnTo>
                  <a:lnTo>
                    <a:pt x="1906" y="1964"/>
                  </a:lnTo>
                  <a:lnTo>
                    <a:pt x="1375" y="2055"/>
                  </a:lnTo>
                  <a:lnTo>
                    <a:pt x="1387" y="1979"/>
                  </a:lnTo>
                  <a:lnTo>
                    <a:pt x="1392" y="1930"/>
                  </a:lnTo>
                  <a:lnTo>
                    <a:pt x="1392" y="1878"/>
                  </a:lnTo>
                  <a:lnTo>
                    <a:pt x="1388" y="1818"/>
                  </a:lnTo>
                  <a:lnTo>
                    <a:pt x="1380" y="1762"/>
                  </a:lnTo>
                  <a:lnTo>
                    <a:pt x="1369" y="1697"/>
                  </a:lnTo>
                  <a:lnTo>
                    <a:pt x="1354" y="1645"/>
                  </a:lnTo>
                  <a:lnTo>
                    <a:pt x="1332" y="1587"/>
                  </a:lnTo>
                  <a:lnTo>
                    <a:pt x="1311" y="1537"/>
                  </a:lnTo>
                  <a:lnTo>
                    <a:pt x="1285" y="1488"/>
                  </a:lnTo>
                  <a:lnTo>
                    <a:pt x="1262" y="1451"/>
                  </a:lnTo>
                  <a:lnTo>
                    <a:pt x="1239" y="1420"/>
                  </a:lnTo>
                  <a:lnTo>
                    <a:pt x="1217" y="1390"/>
                  </a:lnTo>
                  <a:lnTo>
                    <a:pt x="1191" y="1359"/>
                  </a:lnTo>
                  <a:lnTo>
                    <a:pt x="1162" y="1327"/>
                  </a:lnTo>
                  <a:lnTo>
                    <a:pt x="1137" y="1304"/>
                  </a:lnTo>
                  <a:lnTo>
                    <a:pt x="1110" y="1276"/>
                  </a:lnTo>
                  <a:lnTo>
                    <a:pt x="1082" y="1252"/>
                  </a:lnTo>
                  <a:lnTo>
                    <a:pt x="1050" y="1228"/>
                  </a:lnTo>
                  <a:lnTo>
                    <a:pt x="1011" y="1204"/>
                  </a:lnTo>
                  <a:lnTo>
                    <a:pt x="979" y="1181"/>
                  </a:lnTo>
                  <a:lnTo>
                    <a:pt x="951" y="1166"/>
                  </a:lnTo>
                  <a:lnTo>
                    <a:pt x="911" y="1142"/>
                  </a:lnTo>
                  <a:lnTo>
                    <a:pt x="875" y="1129"/>
                  </a:lnTo>
                  <a:lnTo>
                    <a:pt x="845" y="1118"/>
                  </a:lnTo>
                  <a:lnTo>
                    <a:pt x="812" y="1106"/>
                  </a:lnTo>
                  <a:lnTo>
                    <a:pt x="764" y="1095"/>
                  </a:lnTo>
                  <a:lnTo>
                    <a:pt x="718" y="1087"/>
                  </a:lnTo>
                  <a:lnTo>
                    <a:pt x="671" y="1082"/>
                  </a:lnTo>
                  <a:lnTo>
                    <a:pt x="624" y="1079"/>
                  </a:lnTo>
                  <a:lnTo>
                    <a:pt x="599" y="1077"/>
                  </a:lnTo>
                  <a:lnTo>
                    <a:pt x="599" y="1467"/>
                  </a:lnTo>
                  <a:lnTo>
                    <a:pt x="0" y="744"/>
                  </a:lnTo>
                  <a:lnTo>
                    <a:pt x="597" y="0"/>
                  </a:lnTo>
                  <a:lnTo>
                    <a:pt x="597" y="335"/>
                  </a:lnTo>
                  <a:lnTo>
                    <a:pt x="629" y="336"/>
                  </a:lnTo>
                  <a:lnTo>
                    <a:pt x="676" y="338"/>
                  </a:lnTo>
                  <a:lnTo>
                    <a:pt x="725" y="341"/>
                  </a:lnTo>
                  <a:lnTo>
                    <a:pt x="772" y="346"/>
                  </a:lnTo>
                  <a:lnTo>
                    <a:pt x="811" y="351"/>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grpSp>
        <p:nvGrpSpPr>
          <p:cNvPr id="113666" name="Group 7"/>
          <p:cNvGrpSpPr>
            <a:grpSpLocks/>
          </p:cNvGrpSpPr>
          <p:nvPr/>
        </p:nvGrpSpPr>
        <p:grpSpPr bwMode="auto">
          <a:xfrm rot="10800000" flipV="1">
            <a:off x="2971800" y="1828800"/>
            <a:ext cx="3576638" cy="3730625"/>
            <a:chOff x="-1984" y="1102"/>
            <a:chExt cx="2253" cy="2350"/>
          </a:xfrm>
        </p:grpSpPr>
        <p:sp>
          <p:nvSpPr>
            <p:cNvPr id="113670" name="Freeform 8"/>
            <p:cNvSpPr>
              <a:spLocks/>
            </p:cNvSpPr>
            <p:nvPr/>
          </p:nvSpPr>
          <p:spPr bwMode="auto">
            <a:xfrm>
              <a:off x="-1232" y="1102"/>
              <a:ext cx="1448" cy="1820"/>
            </a:xfrm>
            <a:custGeom>
              <a:avLst/>
              <a:gdLst>
                <a:gd name="T0" fmla="*/ 572 w 1448"/>
                <a:gd name="T1" fmla="*/ 242 h 1820"/>
                <a:gd name="T2" fmla="*/ 624 w 1448"/>
                <a:gd name="T3" fmla="*/ 253 h 1820"/>
                <a:gd name="T4" fmla="*/ 665 w 1448"/>
                <a:gd name="T5" fmla="*/ 263 h 1820"/>
                <a:gd name="T6" fmla="*/ 708 w 1448"/>
                <a:gd name="T7" fmla="*/ 276 h 1820"/>
                <a:gd name="T8" fmla="*/ 751 w 1448"/>
                <a:gd name="T9" fmla="*/ 290 h 1820"/>
                <a:gd name="T10" fmla="*/ 801 w 1448"/>
                <a:gd name="T11" fmla="*/ 310 h 1820"/>
                <a:gd name="T12" fmla="*/ 848 w 1448"/>
                <a:gd name="T13" fmla="*/ 331 h 1820"/>
                <a:gd name="T14" fmla="*/ 894 w 1448"/>
                <a:gd name="T15" fmla="*/ 354 h 1820"/>
                <a:gd name="T16" fmla="*/ 934 w 1448"/>
                <a:gd name="T17" fmla="*/ 379 h 1820"/>
                <a:gd name="T18" fmla="*/ 974 w 1448"/>
                <a:gd name="T19" fmla="*/ 404 h 1820"/>
                <a:gd name="T20" fmla="*/ 1018 w 1448"/>
                <a:gd name="T21" fmla="*/ 436 h 1820"/>
                <a:gd name="T22" fmla="*/ 1056 w 1448"/>
                <a:gd name="T23" fmla="*/ 464 h 1820"/>
                <a:gd name="T24" fmla="*/ 1117 w 1448"/>
                <a:gd name="T25" fmla="*/ 518 h 1820"/>
                <a:gd name="T26" fmla="*/ 1170 w 1448"/>
                <a:gd name="T27" fmla="*/ 572 h 1820"/>
                <a:gd name="T28" fmla="*/ 1211 w 1448"/>
                <a:gd name="T29" fmla="*/ 622 h 1820"/>
                <a:gd name="T30" fmla="*/ 1256 w 1448"/>
                <a:gd name="T31" fmla="*/ 680 h 1820"/>
                <a:gd name="T32" fmla="*/ 1296 w 1448"/>
                <a:gd name="T33" fmla="*/ 743 h 1820"/>
                <a:gd name="T34" fmla="*/ 1332 w 1448"/>
                <a:gd name="T35" fmla="*/ 805 h 1820"/>
                <a:gd name="T36" fmla="*/ 1363 w 1448"/>
                <a:gd name="T37" fmla="*/ 874 h 1820"/>
                <a:gd name="T38" fmla="*/ 1390 w 1448"/>
                <a:gd name="T39" fmla="*/ 948 h 1820"/>
                <a:gd name="T40" fmla="*/ 1417 w 1448"/>
                <a:gd name="T41" fmla="*/ 1039 h 1820"/>
                <a:gd name="T42" fmla="*/ 1434 w 1448"/>
                <a:gd name="T43" fmla="*/ 1128 h 1820"/>
                <a:gd name="T44" fmla="*/ 1447 w 1448"/>
                <a:gd name="T45" fmla="*/ 1245 h 1820"/>
                <a:gd name="T46" fmla="*/ 1447 w 1448"/>
                <a:gd name="T47" fmla="*/ 1344 h 1820"/>
                <a:gd name="T48" fmla="*/ 1437 w 1448"/>
                <a:gd name="T49" fmla="*/ 1435 h 1820"/>
                <a:gd name="T50" fmla="*/ 1422 w 1448"/>
                <a:gd name="T51" fmla="*/ 1528 h 1820"/>
                <a:gd name="T52" fmla="*/ 1392 w 1448"/>
                <a:gd name="T53" fmla="*/ 1632 h 1820"/>
                <a:gd name="T54" fmla="*/ 1357 w 1448"/>
                <a:gd name="T55" fmla="*/ 1727 h 1820"/>
                <a:gd name="T56" fmla="*/ 1302 w 1448"/>
                <a:gd name="T57" fmla="*/ 1820 h 1820"/>
                <a:gd name="T58" fmla="*/ 899 w 1448"/>
                <a:gd name="T59" fmla="*/ 1527 h 1820"/>
                <a:gd name="T60" fmla="*/ 925 w 1448"/>
                <a:gd name="T61" fmla="*/ 1453 h 1820"/>
                <a:gd name="T62" fmla="*/ 942 w 1448"/>
                <a:gd name="T63" fmla="*/ 1382 h 1820"/>
                <a:gd name="T64" fmla="*/ 947 w 1448"/>
                <a:gd name="T65" fmla="*/ 1315 h 1820"/>
                <a:gd name="T66" fmla="*/ 945 w 1448"/>
                <a:gd name="T67" fmla="*/ 1239 h 1820"/>
                <a:gd name="T68" fmla="*/ 932 w 1448"/>
                <a:gd name="T69" fmla="*/ 1155 h 1820"/>
                <a:gd name="T70" fmla="*/ 906 w 1448"/>
                <a:gd name="T71" fmla="*/ 1080 h 1820"/>
                <a:gd name="T72" fmla="*/ 874 w 1448"/>
                <a:gd name="T73" fmla="*/ 1013 h 1820"/>
                <a:gd name="T74" fmla="*/ 844 w 1448"/>
                <a:gd name="T75" fmla="*/ 967 h 1820"/>
                <a:gd name="T76" fmla="*/ 811 w 1448"/>
                <a:gd name="T77" fmla="*/ 925 h 1820"/>
                <a:gd name="T78" fmla="*/ 774 w 1448"/>
                <a:gd name="T79" fmla="*/ 887 h 1820"/>
                <a:gd name="T80" fmla="*/ 737 w 1448"/>
                <a:gd name="T81" fmla="*/ 852 h 1820"/>
                <a:gd name="T82" fmla="*/ 688 w 1448"/>
                <a:gd name="T83" fmla="*/ 819 h 1820"/>
                <a:gd name="T84" fmla="*/ 648 w 1448"/>
                <a:gd name="T85" fmla="*/ 794 h 1820"/>
                <a:gd name="T86" fmla="*/ 596 w 1448"/>
                <a:gd name="T87" fmla="*/ 768 h 1820"/>
                <a:gd name="T88" fmla="*/ 553 w 1448"/>
                <a:gd name="T89" fmla="*/ 753 h 1820"/>
                <a:gd name="T90" fmla="*/ 489 w 1448"/>
                <a:gd name="T91" fmla="*/ 740 h 1820"/>
                <a:gd name="T92" fmla="*/ 425 w 1448"/>
                <a:gd name="T93" fmla="*/ 734 h 1820"/>
                <a:gd name="T94" fmla="*/ 408 w 1448"/>
                <a:gd name="T95" fmla="*/ 999 h 1820"/>
                <a:gd name="T96" fmla="*/ 406 w 1448"/>
                <a:gd name="T97" fmla="*/ 0 h 1820"/>
                <a:gd name="T98" fmla="*/ 428 w 1448"/>
                <a:gd name="T99" fmla="*/ 229 h 1820"/>
                <a:gd name="T100" fmla="*/ 493 w 1448"/>
                <a:gd name="T101" fmla="*/ 232 h 1820"/>
                <a:gd name="T102" fmla="*/ 552 w 1448"/>
                <a:gd name="T103" fmla="*/ 239 h 1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8"/>
                <a:gd name="T157" fmla="*/ 0 h 1820"/>
                <a:gd name="T158" fmla="*/ 1448 w 1448"/>
                <a:gd name="T159" fmla="*/ 1820 h 18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8" h="1820">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20"/>
                  </a:lnTo>
                  <a:lnTo>
                    <a:pt x="1018" y="436"/>
                  </a:lnTo>
                  <a:lnTo>
                    <a:pt x="1037" y="451"/>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5"/>
                  </a:lnTo>
                  <a:lnTo>
                    <a:pt x="1448" y="1295"/>
                  </a:lnTo>
                  <a:lnTo>
                    <a:pt x="1447" y="1344"/>
                  </a:lnTo>
                  <a:lnTo>
                    <a:pt x="1443" y="1391"/>
                  </a:lnTo>
                  <a:lnTo>
                    <a:pt x="1437" y="1435"/>
                  </a:lnTo>
                  <a:lnTo>
                    <a:pt x="1432" y="1481"/>
                  </a:lnTo>
                  <a:lnTo>
                    <a:pt x="1422" y="1528"/>
                  </a:lnTo>
                  <a:lnTo>
                    <a:pt x="1409" y="1579"/>
                  </a:lnTo>
                  <a:lnTo>
                    <a:pt x="1392" y="1632"/>
                  </a:lnTo>
                  <a:lnTo>
                    <a:pt x="1376" y="1680"/>
                  </a:lnTo>
                  <a:lnTo>
                    <a:pt x="1357" y="1727"/>
                  </a:lnTo>
                  <a:lnTo>
                    <a:pt x="1329" y="1774"/>
                  </a:lnTo>
                  <a:lnTo>
                    <a:pt x="1302" y="1820"/>
                  </a:lnTo>
                  <a:lnTo>
                    <a:pt x="876" y="1573"/>
                  </a:lnTo>
                  <a:lnTo>
                    <a:pt x="899" y="1527"/>
                  </a:lnTo>
                  <a:lnTo>
                    <a:pt x="914" y="1492"/>
                  </a:lnTo>
                  <a:lnTo>
                    <a:pt x="925" y="1453"/>
                  </a:lnTo>
                  <a:lnTo>
                    <a:pt x="935" y="1416"/>
                  </a:lnTo>
                  <a:lnTo>
                    <a:pt x="942" y="1382"/>
                  </a:lnTo>
                  <a:lnTo>
                    <a:pt x="944" y="1348"/>
                  </a:lnTo>
                  <a:lnTo>
                    <a:pt x="947" y="1315"/>
                  </a:lnTo>
                  <a:lnTo>
                    <a:pt x="947" y="1279"/>
                  </a:lnTo>
                  <a:lnTo>
                    <a:pt x="945" y="1239"/>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sp>
          <p:nvSpPr>
            <p:cNvPr id="113671" name="Freeform 9"/>
            <p:cNvSpPr>
              <a:spLocks/>
            </p:cNvSpPr>
            <p:nvPr/>
          </p:nvSpPr>
          <p:spPr bwMode="auto">
            <a:xfrm>
              <a:off x="-1653" y="2441"/>
              <a:ext cx="1922" cy="1011"/>
            </a:xfrm>
            <a:custGeom>
              <a:avLst/>
              <a:gdLst>
                <a:gd name="T0" fmla="*/ 986 w 1922"/>
                <a:gd name="T1" fmla="*/ 995 h 1011"/>
                <a:gd name="T2" fmla="*/ 1039 w 1922"/>
                <a:gd name="T3" fmla="*/ 985 h 1011"/>
                <a:gd name="T4" fmla="*/ 1080 w 1922"/>
                <a:gd name="T5" fmla="*/ 975 h 1011"/>
                <a:gd name="T6" fmla="*/ 1124 w 1922"/>
                <a:gd name="T7" fmla="*/ 963 h 1011"/>
                <a:gd name="T8" fmla="*/ 1166 w 1922"/>
                <a:gd name="T9" fmla="*/ 948 h 1011"/>
                <a:gd name="T10" fmla="*/ 1216 w 1922"/>
                <a:gd name="T11" fmla="*/ 928 h 1011"/>
                <a:gd name="T12" fmla="*/ 1264 w 1922"/>
                <a:gd name="T13" fmla="*/ 907 h 1011"/>
                <a:gd name="T14" fmla="*/ 1310 w 1922"/>
                <a:gd name="T15" fmla="*/ 884 h 1011"/>
                <a:gd name="T16" fmla="*/ 1348 w 1922"/>
                <a:gd name="T17" fmla="*/ 860 h 1011"/>
                <a:gd name="T18" fmla="*/ 1388 w 1922"/>
                <a:gd name="T19" fmla="*/ 834 h 1011"/>
                <a:gd name="T20" fmla="*/ 1432 w 1922"/>
                <a:gd name="T21" fmla="*/ 804 h 1011"/>
                <a:gd name="T22" fmla="*/ 1469 w 1922"/>
                <a:gd name="T23" fmla="*/ 775 h 1011"/>
                <a:gd name="T24" fmla="*/ 1528 w 1922"/>
                <a:gd name="T25" fmla="*/ 727 h 1011"/>
                <a:gd name="T26" fmla="*/ 1584 w 1922"/>
                <a:gd name="T27" fmla="*/ 667 h 1011"/>
                <a:gd name="T28" fmla="*/ 1626 w 1922"/>
                <a:gd name="T29" fmla="*/ 617 h 1011"/>
                <a:gd name="T30" fmla="*/ 1671 w 1922"/>
                <a:gd name="T31" fmla="*/ 560 h 1011"/>
                <a:gd name="T32" fmla="*/ 1715 w 1922"/>
                <a:gd name="T33" fmla="*/ 494 h 1011"/>
                <a:gd name="T34" fmla="*/ 1719 w 1922"/>
                <a:gd name="T35" fmla="*/ 0 h 1011"/>
                <a:gd name="T36" fmla="*/ 1283 w 1922"/>
                <a:gd name="T37" fmla="*/ 242 h 1011"/>
                <a:gd name="T38" fmla="*/ 1245 w 1922"/>
                <a:gd name="T39" fmla="*/ 292 h 1011"/>
                <a:gd name="T40" fmla="*/ 1205 w 1922"/>
                <a:gd name="T41" fmla="*/ 337 h 1011"/>
                <a:gd name="T42" fmla="*/ 1171 w 1922"/>
                <a:gd name="T43" fmla="*/ 372 h 1011"/>
                <a:gd name="T44" fmla="*/ 1129 w 1922"/>
                <a:gd name="T45" fmla="*/ 404 h 1011"/>
                <a:gd name="T46" fmla="*/ 1081 w 1922"/>
                <a:gd name="T47" fmla="*/ 436 h 1011"/>
                <a:gd name="T48" fmla="*/ 1034 w 1922"/>
                <a:gd name="T49" fmla="*/ 462 h 1011"/>
                <a:gd name="T50" fmla="*/ 989 w 1922"/>
                <a:gd name="T51" fmla="*/ 479 h 1011"/>
                <a:gd name="T52" fmla="*/ 935 w 1922"/>
                <a:gd name="T53" fmla="*/ 495 h 1011"/>
                <a:gd name="T54" fmla="*/ 871 w 1922"/>
                <a:gd name="T55" fmla="*/ 503 h 1011"/>
                <a:gd name="T56" fmla="*/ 762 w 1922"/>
                <a:gd name="T57" fmla="*/ 506 h 1011"/>
                <a:gd name="T58" fmla="*/ 672 w 1922"/>
                <a:gd name="T59" fmla="*/ 490 h 1011"/>
                <a:gd name="T60" fmla="*/ 579 w 1922"/>
                <a:gd name="T61" fmla="*/ 457 h 1011"/>
                <a:gd name="T62" fmla="*/ 495 w 1922"/>
                <a:gd name="T63" fmla="*/ 409 h 1011"/>
                <a:gd name="T64" fmla="*/ 0 w 1922"/>
                <a:gd name="T65" fmla="*/ 638 h 1011"/>
                <a:gd name="T66" fmla="*/ 46 w 1922"/>
                <a:gd name="T67" fmla="*/ 686 h 1011"/>
                <a:gd name="T68" fmla="*/ 90 w 1922"/>
                <a:gd name="T69" fmla="*/ 729 h 1011"/>
                <a:gd name="T70" fmla="*/ 138 w 1922"/>
                <a:gd name="T71" fmla="*/ 772 h 1011"/>
                <a:gd name="T72" fmla="*/ 186 w 1922"/>
                <a:gd name="T73" fmla="*/ 808 h 1011"/>
                <a:gd name="T74" fmla="*/ 240 w 1922"/>
                <a:gd name="T75" fmla="*/ 844 h 1011"/>
                <a:gd name="T76" fmla="*/ 293 w 1922"/>
                <a:gd name="T77" fmla="*/ 876 h 1011"/>
                <a:gd name="T78" fmla="*/ 343 w 1922"/>
                <a:gd name="T79" fmla="*/ 903 h 1011"/>
                <a:gd name="T80" fmla="*/ 407 w 1922"/>
                <a:gd name="T81" fmla="*/ 931 h 1011"/>
                <a:gd name="T82" fmla="*/ 468 w 1922"/>
                <a:gd name="T83" fmla="*/ 954 h 1011"/>
                <a:gd name="T84" fmla="*/ 523 w 1922"/>
                <a:gd name="T85" fmla="*/ 973 h 1011"/>
                <a:gd name="T86" fmla="*/ 581 w 1922"/>
                <a:gd name="T87" fmla="*/ 987 h 1011"/>
                <a:gd name="T88" fmla="*/ 647 w 1922"/>
                <a:gd name="T89" fmla="*/ 1000 h 1011"/>
                <a:gd name="T90" fmla="*/ 716 w 1922"/>
                <a:gd name="T91" fmla="*/ 1007 h 1011"/>
                <a:gd name="T92" fmla="*/ 779 w 1922"/>
                <a:gd name="T93" fmla="*/ 1011 h 1011"/>
                <a:gd name="T94" fmla="*/ 844 w 1922"/>
                <a:gd name="T95" fmla="*/ 1009 h 1011"/>
                <a:gd name="T96" fmla="*/ 909 w 1922"/>
                <a:gd name="T97" fmla="*/ 1006 h 1011"/>
                <a:gd name="T98" fmla="*/ 966 w 1922"/>
                <a:gd name="T99" fmla="*/ 998 h 10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22"/>
                <a:gd name="T151" fmla="*/ 0 h 1011"/>
                <a:gd name="T152" fmla="*/ 1922 w 1922"/>
                <a:gd name="T153" fmla="*/ 1011 h 10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22" h="1011">
                  <a:moveTo>
                    <a:pt x="966" y="998"/>
                  </a:moveTo>
                  <a:lnTo>
                    <a:pt x="986" y="995"/>
                  </a:lnTo>
                  <a:lnTo>
                    <a:pt x="1012" y="991"/>
                  </a:lnTo>
                  <a:lnTo>
                    <a:pt x="1039" y="985"/>
                  </a:lnTo>
                  <a:lnTo>
                    <a:pt x="1058" y="981"/>
                  </a:lnTo>
                  <a:lnTo>
                    <a:pt x="1080" y="975"/>
                  </a:lnTo>
                  <a:lnTo>
                    <a:pt x="1102" y="969"/>
                  </a:lnTo>
                  <a:lnTo>
                    <a:pt x="1124" y="963"/>
                  </a:lnTo>
                  <a:lnTo>
                    <a:pt x="1144" y="957"/>
                  </a:lnTo>
                  <a:lnTo>
                    <a:pt x="1166" y="948"/>
                  </a:lnTo>
                  <a:lnTo>
                    <a:pt x="1193" y="938"/>
                  </a:lnTo>
                  <a:lnTo>
                    <a:pt x="1216" y="928"/>
                  </a:lnTo>
                  <a:lnTo>
                    <a:pt x="1238" y="918"/>
                  </a:lnTo>
                  <a:lnTo>
                    <a:pt x="1264" y="907"/>
                  </a:lnTo>
                  <a:lnTo>
                    <a:pt x="1288" y="895"/>
                  </a:lnTo>
                  <a:lnTo>
                    <a:pt x="1310" y="884"/>
                  </a:lnTo>
                  <a:lnTo>
                    <a:pt x="1330" y="871"/>
                  </a:lnTo>
                  <a:lnTo>
                    <a:pt x="1348" y="860"/>
                  </a:lnTo>
                  <a:lnTo>
                    <a:pt x="1367" y="847"/>
                  </a:lnTo>
                  <a:lnTo>
                    <a:pt x="1388" y="834"/>
                  </a:lnTo>
                  <a:lnTo>
                    <a:pt x="1411" y="819"/>
                  </a:lnTo>
                  <a:lnTo>
                    <a:pt x="1432" y="804"/>
                  </a:lnTo>
                  <a:lnTo>
                    <a:pt x="1452" y="788"/>
                  </a:lnTo>
                  <a:lnTo>
                    <a:pt x="1469" y="775"/>
                  </a:lnTo>
                  <a:lnTo>
                    <a:pt x="1500" y="751"/>
                  </a:lnTo>
                  <a:lnTo>
                    <a:pt x="1528" y="727"/>
                  </a:lnTo>
                  <a:lnTo>
                    <a:pt x="1555" y="699"/>
                  </a:lnTo>
                  <a:lnTo>
                    <a:pt x="1584" y="667"/>
                  </a:lnTo>
                  <a:lnTo>
                    <a:pt x="1604" y="644"/>
                  </a:lnTo>
                  <a:lnTo>
                    <a:pt x="1626" y="617"/>
                  </a:lnTo>
                  <a:lnTo>
                    <a:pt x="1650" y="589"/>
                  </a:lnTo>
                  <a:lnTo>
                    <a:pt x="1671" y="560"/>
                  </a:lnTo>
                  <a:lnTo>
                    <a:pt x="1691" y="529"/>
                  </a:lnTo>
                  <a:lnTo>
                    <a:pt x="1715" y="494"/>
                  </a:lnTo>
                  <a:lnTo>
                    <a:pt x="1922" y="615"/>
                  </a:lnTo>
                  <a:lnTo>
                    <a:pt x="1719" y="0"/>
                  </a:lnTo>
                  <a:lnTo>
                    <a:pt x="1062" y="116"/>
                  </a:lnTo>
                  <a:lnTo>
                    <a:pt x="1283" y="242"/>
                  </a:lnTo>
                  <a:lnTo>
                    <a:pt x="1265" y="268"/>
                  </a:lnTo>
                  <a:lnTo>
                    <a:pt x="1245" y="292"/>
                  </a:lnTo>
                  <a:lnTo>
                    <a:pt x="1225" y="315"/>
                  </a:lnTo>
                  <a:lnTo>
                    <a:pt x="1205" y="337"/>
                  </a:lnTo>
                  <a:lnTo>
                    <a:pt x="1189" y="353"/>
                  </a:lnTo>
                  <a:lnTo>
                    <a:pt x="1171" y="372"/>
                  </a:lnTo>
                  <a:lnTo>
                    <a:pt x="1151" y="387"/>
                  </a:lnTo>
                  <a:lnTo>
                    <a:pt x="1129" y="404"/>
                  </a:lnTo>
                  <a:lnTo>
                    <a:pt x="1103" y="421"/>
                  </a:lnTo>
                  <a:lnTo>
                    <a:pt x="1081" y="436"/>
                  </a:lnTo>
                  <a:lnTo>
                    <a:pt x="1062" y="447"/>
                  </a:lnTo>
                  <a:lnTo>
                    <a:pt x="1034" y="462"/>
                  </a:lnTo>
                  <a:lnTo>
                    <a:pt x="1010" y="472"/>
                  </a:lnTo>
                  <a:lnTo>
                    <a:pt x="989" y="479"/>
                  </a:lnTo>
                  <a:lnTo>
                    <a:pt x="967" y="486"/>
                  </a:lnTo>
                  <a:lnTo>
                    <a:pt x="935" y="495"/>
                  </a:lnTo>
                  <a:lnTo>
                    <a:pt x="903" y="500"/>
                  </a:lnTo>
                  <a:lnTo>
                    <a:pt x="871" y="503"/>
                  </a:lnTo>
                  <a:lnTo>
                    <a:pt x="824" y="505"/>
                  </a:lnTo>
                  <a:lnTo>
                    <a:pt x="762" y="506"/>
                  </a:lnTo>
                  <a:lnTo>
                    <a:pt x="715" y="500"/>
                  </a:lnTo>
                  <a:lnTo>
                    <a:pt x="672" y="490"/>
                  </a:lnTo>
                  <a:lnTo>
                    <a:pt x="623" y="475"/>
                  </a:lnTo>
                  <a:lnTo>
                    <a:pt x="579" y="457"/>
                  </a:lnTo>
                  <a:lnTo>
                    <a:pt x="534" y="435"/>
                  </a:lnTo>
                  <a:lnTo>
                    <a:pt x="495" y="409"/>
                  </a:lnTo>
                  <a:lnTo>
                    <a:pt x="456" y="375"/>
                  </a:lnTo>
                  <a:lnTo>
                    <a:pt x="0" y="638"/>
                  </a:lnTo>
                  <a:lnTo>
                    <a:pt x="19" y="660"/>
                  </a:lnTo>
                  <a:lnTo>
                    <a:pt x="46" y="686"/>
                  </a:lnTo>
                  <a:lnTo>
                    <a:pt x="68" y="708"/>
                  </a:lnTo>
                  <a:lnTo>
                    <a:pt x="90" y="729"/>
                  </a:lnTo>
                  <a:lnTo>
                    <a:pt x="112" y="750"/>
                  </a:lnTo>
                  <a:lnTo>
                    <a:pt x="138" y="772"/>
                  </a:lnTo>
                  <a:lnTo>
                    <a:pt x="162" y="790"/>
                  </a:lnTo>
                  <a:lnTo>
                    <a:pt x="186" y="808"/>
                  </a:lnTo>
                  <a:lnTo>
                    <a:pt x="214" y="826"/>
                  </a:lnTo>
                  <a:lnTo>
                    <a:pt x="240" y="844"/>
                  </a:lnTo>
                  <a:lnTo>
                    <a:pt x="268" y="862"/>
                  </a:lnTo>
                  <a:lnTo>
                    <a:pt x="293" y="876"/>
                  </a:lnTo>
                  <a:lnTo>
                    <a:pt x="319" y="891"/>
                  </a:lnTo>
                  <a:lnTo>
                    <a:pt x="343" y="903"/>
                  </a:lnTo>
                  <a:lnTo>
                    <a:pt x="376" y="918"/>
                  </a:lnTo>
                  <a:lnTo>
                    <a:pt x="407" y="931"/>
                  </a:lnTo>
                  <a:lnTo>
                    <a:pt x="442" y="945"/>
                  </a:lnTo>
                  <a:lnTo>
                    <a:pt x="468" y="954"/>
                  </a:lnTo>
                  <a:lnTo>
                    <a:pt x="494" y="964"/>
                  </a:lnTo>
                  <a:lnTo>
                    <a:pt x="523" y="973"/>
                  </a:lnTo>
                  <a:lnTo>
                    <a:pt x="552" y="981"/>
                  </a:lnTo>
                  <a:lnTo>
                    <a:pt x="581" y="987"/>
                  </a:lnTo>
                  <a:lnTo>
                    <a:pt x="614" y="994"/>
                  </a:lnTo>
                  <a:lnTo>
                    <a:pt x="647" y="1000"/>
                  </a:lnTo>
                  <a:lnTo>
                    <a:pt x="681" y="1004"/>
                  </a:lnTo>
                  <a:lnTo>
                    <a:pt x="716" y="1007"/>
                  </a:lnTo>
                  <a:lnTo>
                    <a:pt x="743" y="1008"/>
                  </a:lnTo>
                  <a:lnTo>
                    <a:pt x="779" y="1011"/>
                  </a:lnTo>
                  <a:lnTo>
                    <a:pt x="815" y="1011"/>
                  </a:lnTo>
                  <a:lnTo>
                    <a:pt x="844" y="1009"/>
                  </a:lnTo>
                  <a:lnTo>
                    <a:pt x="875" y="1008"/>
                  </a:lnTo>
                  <a:lnTo>
                    <a:pt x="909" y="1006"/>
                  </a:lnTo>
                  <a:lnTo>
                    <a:pt x="940" y="1002"/>
                  </a:lnTo>
                  <a:lnTo>
                    <a:pt x="966" y="998"/>
                  </a:lnTo>
                  <a:close/>
                </a:path>
              </a:pathLst>
            </a:custGeom>
            <a:solidFill>
              <a:srgbClr val="0000FF"/>
            </a:solidFill>
            <a:ln w="9525">
              <a:round/>
              <a:headEnd/>
              <a:tailEnd/>
            </a:ln>
            <a:scene3d>
              <a:camera prst="legacyObliqueTopLeft"/>
              <a:lightRig rig="legacyFlat3" dir="t"/>
            </a:scene3d>
            <a:sp3d extrusionH="430200" prstMaterial="legacyMatte">
              <a:bevelT w="13500" h="13500" prst="angle"/>
              <a:bevelB w="13500" h="13500" prst="angle"/>
              <a:extrusionClr>
                <a:srgbClr val="0000FF"/>
              </a:extrusionClr>
            </a:sp3d>
          </p:spPr>
          <p:txBody>
            <a:bodyPr>
              <a:flatTx/>
            </a:bodyPr>
            <a:lstStyle/>
            <a:p>
              <a:endParaRPr lang="en-US"/>
            </a:p>
          </p:txBody>
        </p:sp>
        <p:sp>
          <p:nvSpPr>
            <p:cNvPr id="113672" name="Freeform 10"/>
            <p:cNvSpPr>
              <a:spLocks/>
            </p:cNvSpPr>
            <p:nvPr/>
          </p:nvSpPr>
          <p:spPr bwMode="auto">
            <a:xfrm>
              <a:off x="-1984" y="1346"/>
              <a:ext cx="975" cy="1803"/>
            </a:xfrm>
            <a:custGeom>
              <a:avLst/>
              <a:gdLst>
                <a:gd name="T0" fmla="*/ 954 w 975"/>
                <a:gd name="T1" fmla="*/ 4 h 1803"/>
                <a:gd name="T2" fmla="*/ 904 w 975"/>
                <a:gd name="T3" fmla="*/ 13 h 1803"/>
                <a:gd name="T4" fmla="*/ 861 w 975"/>
                <a:gd name="T5" fmla="*/ 24 h 1803"/>
                <a:gd name="T6" fmla="*/ 818 w 975"/>
                <a:gd name="T7" fmla="*/ 37 h 1803"/>
                <a:gd name="T8" fmla="*/ 775 w 975"/>
                <a:gd name="T9" fmla="*/ 52 h 1803"/>
                <a:gd name="T10" fmla="*/ 727 w 975"/>
                <a:gd name="T11" fmla="*/ 72 h 1803"/>
                <a:gd name="T12" fmla="*/ 679 w 975"/>
                <a:gd name="T13" fmla="*/ 93 h 1803"/>
                <a:gd name="T14" fmla="*/ 633 w 975"/>
                <a:gd name="T15" fmla="*/ 116 h 1803"/>
                <a:gd name="T16" fmla="*/ 593 w 975"/>
                <a:gd name="T17" fmla="*/ 140 h 1803"/>
                <a:gd name="T18" fmla="*/ 554 w 975"/>
                <a:gd name="T19" fmla="*/ 165 h 1803"/>
                <a:gd name="T20" fmla="*/ 510 w 975"/>
                <a:gd name="T21" fmla="*/ 197 h 1803"/>
                <a:gd name="T22" fmla="*/ 471 w 975"/>
                <a:gd name="T23" fmla="*/ 226 h 1803"/>
                <a:gd name="T24" fmla="*/ 410 w 975"/>
                <a:gd name="T25" fmla="*/ 281 h 1803"/>
                <a:gd name="T26" fmla="*/ 357 w 975"/>
                <a:gd name="T27" fmla="*/ 335 h 1803"/>
                <a:gd name="T28" fmla="*/ 315 w 975"/>
                <a:gd name="T29" fmla="*/ 385 h 1803"/>
                <a:gd name="T30" fmla="*/ 271 w 975"/>
                <a:gd name="T31" fmla="*/ 442 h 1803"/>
                <a:gd name="T32" fmla="*/ 231 w 975"/>
                <a:gd name="T33" fmla="*/ 505 h 1803"/>
                <a:gd name="T34" fmla="*/ 195 w 975"/>
                <a:gd name="T35" fmla="*/ 566 h 1803"/>
                <a:gd name="T36" fmla="*/ 164 w 975"/>
                <a:gd name="T37" fmla="*/ 636 h 1803"/>
                <a:gd name="T38" fmla="*/ 138 w 975"/>
                <a:gd name="T39" fmla="*/ 709 h 1803"/>
                <a:gd name="T40" fmla="*/ 110 w 975"/>
                <a:gd name="T41" fmla="*/ 801 h 1803"/>
                <a:gd name="T42" fmla="*/ 94 w 975"/>
                <a:gd name="T43" fmla="*/ 890 h 1803"/>
                <a:gd name="T44" fmla="*/ 80 w 975"/>
                <a:gd name="T45" fmla="*/ 1006 h 1803"/>
                <a:gd name="T46" fmla="*/ 80 w 975"/>
                <a:gd name="T47" fmla="*/ 1106 h 1803"/>
                <a:gd name="T48" fmla="*/ 90 w 975"/>
                <a:gd name="T49" fmla="*/ 1197 h 1803"/>
                <a:gd name="T50" fmla="*/ 106 w 975"/>
                <a:gd name="T51" fmla="*/ 1291 h 1803"/>
                <a:gd name="T52" fmla="*/ 135 w 975"/>
                <a:gd name="T53" fmla="*/ 1393 h 1803"/>
                <a:gd name="T54" fmla="*/ 171 w 975"/>
                <a:gd name="T55" fmla="*/ 1489 h 1803"/>
                <a:gd name="T56" fmla="*/ 219 w 975"/>
                <a:gd name="T57" fmla="*/ 1579 h 1803"/>
                <a:gd name="T58" fmla="*/ 668 w 975"/>
                <a:gd name="T59" fmla="*/ 1803 h 1803"/>
                <a:gd name="T60" fmla="*/ 657 w 975"/>
                <a:gd name="T61" fmla="*/ 1326 h 1803"/>
                <a:gd name="T62" fmla="*/ 617 w 975"/>
                <a:gd name="T63" fmla="*/ 1251 h 1803"/>
                <a:gd name="T64" fmla="*/ 592 w 975"/>
                <a:gd name="T65" fmla="*/ 1178 h 1803"/>
                <a:gd name="T66" fmla="*/ 584 w 975"/>
                <a:gd name="T67" fmla="*/ 1109 h 1803"/>
                <a:gd name="T68" fmla="*/ 580 w 975"/>
                <a:gd name="T69" fmla="*/ 1041 h 1803"/>
                <a:gd name="T70" fmla="*/ 587 w 975"/>
                <a:gd name="T71" fmla="*/ 960 h 1803"/>
                <a:gd name="T72" fmla="*/ 606 w 975"/>
                <a:gd name="T73" fmla="*/ 881 h 1803"/>
                <a:gd name="T74" fmla="*/ 634 w 975"/>
                <a:gd name="T75" fmla="*/ 807 h 1803"/>
                <a:gd name="T76" fmla="*/ 668 w 975"/>
                <a:gd name="T77" fmla="*/ 749 h 1803"/>
                <a:gd name="T78" fmla="*/ 699 w 975"/>
                <a:gd name="T79" fmla="*/ 707 h 1803"/>
                <a:gd name="T80" fmla="*/ 736 w 975"/>
                <a:gd name="T81" fmla="*/ 664 h 1803"/>
                <a:gd name="T82" fmla="*/ 771 w 975"/>
                <a:gd name="T83" fmla="*/ 629 h 1803"/>
                <a:gd name="T84" fmla="*/ 812 w 975"/>
                <a:gd name="T85" fmla="*/ 597 h 1803"/>
                <a:gd name="T86" fmla="*/ 860 w 975"/>
                <a:gd name="T87" fmla="*/ 565 h 1803"/>
                <a:gd name="T88" fmla="*/ 906 w 975"/>
                <a:gd name="T89" fmla="*/ 539 h 1803"/>
                <a:gd name="T90" fmla="*/ 975 w 975"/>
                <a:gd name="T91" fmla="*/ 516 h 18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5"/>
                <a:gd name="T139" fmla="*/ 0 h 1803"/>
                <a:gd name="T140" fmla="*/ 975 w 975"/>
                <a:gd name="T141" fmla="*/ 1803 h 18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5" h="1803">
                  <a:moveTo>
                    <a:pt x="975" y="0"/>
                  </a:moveTo>
                  <a:lnTo>
                    <a:pt x="954" y="4"/>
                  </a:lnTo>
                  <a:lnTo>
                    <a:pt x="933" y="7"/>
                  </a:lnTo>
                  <a:lnTo>
                    <a:pt x="904" y="13"/>
                  </a:lnTo>
                  <a:lnTo>
                    <a:pt x="883" y="18"/>
                  </a:lnTo>
                  <a:lnTo>
                    <a:pt x="861" y="24"/>
                  </a:lnTo>
                  <a:lnTo>
                    <a:pt x="840" y="31"/>
                  </a:lnTo>
                  <a:lnTo>
                    <a:pt x="818" y="37"/>
                  </a:lnTo>
                  <a:lnTo>
                    <a:pt x="797" y="43"/>
                  </a:lnTo>
                  <a:lnTo>
                    <a:pt x="775" y="52"/>
                  </a:lnTo>
                  <a:lnTo>
                    <a:pt x="749" y="62"/>
                  </a:lnTo>
                  <a:lnTo>
                    <a:pt x="727" y="72"/>
                  </a:lnTo>
                  <a:lnTo>
                    <a:pt x="704" y="82"/>
                  </a:lnTo>
                  <a:lnTo>
                    <a:pt x="679" y="93"/>
                  </a:lnTo>
                  <a:lnTo>
                    <a:pt x="655" y="105"/>
                  </a:lnTo>
                  <a:lnTo>
                    <a:pt x="633" y="116"/>
                  </a:lnTo>
                  <a:lnTo>
                    <a:pt x="612" y="129"/>
                  </a:lnTo>
                  <a:lnTo>
                    <a:pt x="593" y="140"/>
                  </a:lnTo>
                  <a:lnTo>
                    <a:pt x="575" y="153"/>
                  </a:lnTo>
                  <a:lnTo>
                    <a:pt x="554" y="165"/>
                  </a:lnTo>
                  <a:lnTo>
                    <a:pt x="531" y="181"/>
                  </a:lnTo>
                  <a:lnTo>
                    <a:pt x="510" y="197"/>
                  </a:lnTo>
                  <a:lnTo>
                    <a:pt x="490" y="213"/>
                  </a:lnTo>
                  <a:lnTo>
                    <a:pt x="471" y="226"/>
                  </a:lnTo>
                  <a:lnTo>
                    <a:pt x="440" y="251"/>
                  </a:lnTo>
                  <a:lnTo>
                    <a:pt x="410" y="281"/>
                  </a:lnTo>
                  <a:lnTo>
                    <a:pt x="385" y="303"/>
                  </a:lnTo>
                  <a:lnTo>
                    <a:pt x="357" y="335"/>
                  </a:lnTo>
                  <a:lnTo>
                    <a:pt x="337" y="358"/>
                  </a:lnTo>
                  <a:lnTo>
                    <a:pt x="315" y="385"/>
                  </a:lnTo>
                  <a:lnTo>
                    <a:pt x="291" y="414"/>
                  </a:lnTo>
                  <a:lnTo>
                    <a:pt x="271" y="442"/>
                  </a:lnTo>
                  <a:lnTo>
                    <a:pt x="251" y="474"/>
                  </a:lnTo>
                  <a:lnTo>
                    <a:pt x="231" y="505"/>
                  </a:lnTo>
                  <a:lnTo>
                    <a:pt x="211" y="538"/>
                  </a:lnTo>
                  <a:lnTo>
                    <a:pt x="195" y="566"/>
                  </a:lnTo>
                  <a:lnTo>
                    <a:pt x="179" y="601"/>
                  </a:lnTo>
                  <a:lnTo>
                    <a:pt x="164" y="636"/>
                  </a:lnTo>
                  <a:lnTo>
                    <a:pt x="151" y="671"/>
                  </a:lnTo>
                  <a:lnTo>
                    <a:pt x="138" y="709"/>
                  </a:lnTo>
                  <a:lnTo>
                    <a:pt x="121" y="757"/>
                  </a:lnTo>
                  <a:lnTo>
                    <a:pt x="110" y="801"/>
                  </a:lnTo>
                  <a:lnTo>
                    <a:pt x="99" y="846"/>
                  </a:lnTo>
                  <a:lnTo>
                    <a:pt x="94" y="890"/>
                  </a:lnTo>
                  <a:lnTo>
                    <a:pt x="86" y="942"/>
                  </a:lnTo>
                  <a:lnTo>
                    <a:pt x="80" y="1006"/>
                  </a:lnTo>
                  <a:lnTo>
                    <a:pt x="79" y="1056"/>
                  </a:lnTo>
                  <a:lnTo>
                    <a:pt x="80" y="1106"/>
                  </a:lnTo>
                  <a:lnTo>
                    <a:pt x="85" y="1153"/>
                  </a:lnTo>
                  <a:lnTo>
                    <a:pt x="90" y="1197"/>
                  </a:lnTo>
                  <a:lnTo>
                    <a:pt x="96" y="1243"/>
                  </a:lnTo>
                  <a:lnTo>
                    <a:pt x="106" y="1291"/>
                  </a:lnTo>
                  <a:lnTo>
                    <a:pt x="119" y="1341"/>
                  </a:lnTo>
                  <a:lnTo>
                    <a:pt x="135" y="1393"/>
                  </a:lnTo>
                  <a:lnTo>
                    <a:pt x="152" y="1442"/>
                  </a:lnTo>
                  <a:lnTo>
                    <a:pt x="171" y="1489"/>
                  </a:lnTo>
                  <a:lnTo>
                    <a:pt x="193" y="1535"/>
                  </a:lnTo>
                  <a:lnTo>
                    <a:pt x="219" y="1579"/>
                  </a:lnTo>
                  <a:lnTo>
                    <a:pt x="0" y="1704"/>
                  </a:lnTo>
                  <a:lnTo>
                    <a:pt x="668" y="1803"/>
                  </a:lnTo>
                  <a:lnTo>
                    <a:pt x="914" y="1188"/>
                  </a:lnTo>
                  <a:lnTo>
                    <a:pt x="657" y="1326"/>
                  </a:lnTo>
                  <a:lnTo>
                    <a:pt x="632" y="1286"/>
                  </a:lnTo>
                  <a:lnTo>
                    <a:pt x="617" y="1251"/>
                  </a:lnTo>
                  <a:lnTo>
                    <a:pt x="602" y="1215"/>
                  </a:lnTo>
                  <a:lnTo>
                    <a:pt x="592" y="1178"/>
                  </a:lnTo>
                  <a:lnTo>
                    <a:pt x="586" y="1143"/>
                  </a:lnTo>
                  <a:lnTo>
                    <a:pt x="584" y="1109"/>
                  </a:lnTo>
                  <a:lnTo>
                    <a:pt x="580" y="1075"/>
                  </a:lnTo>
                  <a:lnTo>
                    <a:pt x="580" y="1041"/>
                  </a:lnTo>
                  <a:lnTo>
                    <a:pt x="582" y="1000"/>
                  </a:lnTo>
                  <a:lnTo>
                    <a:pt x="587" y="960"/>
                  </a:lnTo>
                  <a:lnTo>
                    <a:pt x="596" y="916"/>
                  </a:lnTo>
                  <a:lnTo>
                    <a:pt x="606" y="881"/>
                  </a:lnTo>
                  <a:lnTo>
                    <a:pt x="621" y="842"/>
                  </a:lnTo>
                  <a:lnTo>
                    <a:pt x="634" y="807"/>
                  </a:lnTo>
                  <a:lnTo>
                    <a:pt x="653" y="774"/>
                  </a:lnTo>
                  <a:lnTo>
                    <a:pt x="668" y="749"/>
                  </a:lnTo>
                  <a:lnTo>
                    <a:pt x="684" y="728"/>
                  </a:lnTo>
                  <a:lnTo>
                    <a:pt x="699" y="707"/>
                  </a:lnTo>
                  <a:lnTo>
                    <a:pt x="717" y="686"/>
                  </a:lnTo>
                  <a:lnTo>
                    <a:pt x="736" y="664"/>
                  </a:lnTo>
                  <a:lnTo>
                    <a:pt x="752" y="649"/>
                  </a:lnTo>
                  <a:lnTo>
                    <a:pt x="771" y="629"/>
                  </a:lnTo>
                  <a:lnTo>
                    <a:pt x="790" y="614"/>
                  </a:lnTo>
                  <a:lnTo>
                    <a:pt x="812" y="597"/>
                  </a:lnTo>
                  <a:lnTo>
                    <a:pt x="838" y="579"/>
                  </a:lnTo>
                  <a:lnTo>
                    <a:pt x="860" y="565"/>
                  </a:lnTo>
                  <a:lnTo>
                    <a:pt x="879" y="554"/>
                  </a:lnTo>
                  <a:lnTo>
                    <a:pt x="906" y="539"/>
                  </a:lnTo>
                  <a:lnTo>
                    <a:pt x="933" y="528"/>
                  </a:lnTo>
                  <a:lnTo>
                    <a:pt x="975" y="516"/>
                  </a:lnTo>
                  <a:lnTo>
                    <a:pt x="975" y="0"/>
                  </a:lnTo>
                  <a:close/>
                </a:path>
              </a:pathLst>
            </a:custGeom>
            <a:solidFill>
              <a:srgbClr val="008000"/>
            </a:solidFill>
            <a:ln w="9525">
              <a:round/>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flatTx/>
            </a:bodyPr>
            <a:lstStyle/>
            <a:p>
              <a:endParaRPr lang="en-US"/>
            </a:p>
          </p:txBody>
        </p:sp>
        <p:sp>
          <p:nvSpPr>
            <p:cNvPr id="113673" name="Freeform 11"/>
            <p:cNvSpPr>
              <a:spLocks/>
            </p:cNvSpPr>
            <p:nvPr/>
          </p:nvSpPr>
          <p:spPr bwMode="auto">
            <a:xfrm>
              <a:off x="-1232" y="1102"/>
              <a:ext cx="1448" cy="1632"/>
            </a:xfrm>
            <a:custGeom>
              <a:avLst/>
              <a:gdLst>
                <a:gd name="T0" fmla="*/ 572 w 1448"/>
                <a:gd name="T1" fmla="*/ 242 h 1632"/>
                <a:gd name="T2" fmla="*/ 624 w 1448"/>
                <a:gd name="T3" fmla="*/ 253 h 1632"/>
                <a:gd name="T4" fmla="*/ 665 w 1448"/>
                <a:gd name="T5" fmla="*/ 263 h 1632"/>
                <a:gd name="T6" fmla="*/ 708 w 1448"/>
                <a:gd name="T7" fmla="*/ 276 h 1632"/>
                <a:gd name="T8" fmla="*/ 751 w 1448"/>
                <a:gd name="T9" fmla="*/ 290 h 1632"/>
                <a:gd name="T10" fmla="*/ 801 w 1448"/>
                <a:gd name="T11" fmla="*/ 310 h 1632"/>
                <a:gd name="T12" fmla="*/ 848 w 1448"/>
                <a:gd name="T13" fmla="*/ 331 h 1632"/>
                <a:gd name="T14" fmla="*/ 894 w 1448"/>
                <a:gd name="T15" fmla="*/ 354 h 1632"/>
                <a:gd name="T16" fmla="*/ 934 w 1448"/>
                <a:gd name="T17" fmla="*/ 379 h 1632"/>
                <a:gd name="T18" fmla="*/ 974 w 1448"/>
                <a:gd name="T19" fmla="*/ 404 h 1632"/>
                <a:gd name="T20" fmla="*/ 1018 w 1448"/>
                <a:gd name="T21" fmla="*/ 435 h 1632"/>
                <a:gd name="T22" fmla="*/ 1056 w 1448"/>
                <a:gd name="T23" fmla="*/ 464 h 1632"/>
                <a:gd name="T24" fmla="*/ 1117 w 1448"/>
                <a:gd name="T25" fmla="*/ 518 h 1632"/>
                <a:gd name="T26" fmla="*/ 1170 w 1448"/>
                <a:gd name="T27" fmla="*/ 572 h 1632"/>
                <a:gd name="T28" fmla="*/ 1211 w 1448"/>
                <a:gd name="T29" fmla="*/ 622 h 1632"/>
                <a:gd name="T30" fmla="*/ 1256 w 1448"/>
                <a:gd name="T31" fmla="*/ 680 h 1632"/>
                <a:gd name="T32" fmla="*/ 1296 w 1448"/>
                <a:gd name="T33" fmla="*/ 743 h 1632"/>
                <a:gd name="T34" fmla="*/ 1332 w 1448"/>
                <a:gd name="T35" fmla="*/ 805 h 1632"/>
                <a:gd name="T36" fmla="*/ 1363 w 1448"/>
                <a:gd name="T37" fmla="*/ 874 h 1632"/>
                <a:gd name="T38" fmla="*/ 1390 w 1448"/>
                <a:gd name="T39" fmla="*/ 948 h 1632"/>
                <a:gd name="T40" fmla="*/ 1417 w 1448"/>
                <a:gd name="T41" fmla="*/ 1039 h 1632"/>
                <a:gd name="T42" fmla="*/ 1434 w 1448"/>
                <a:gd name="T43" fmla="*/ 1128 h 1632"/>
                <a:gd name="T44" fmla="*/ 1447 w 1448"/>
                <a:gd name="T45" fmla="*/ 1244 h 1632"/>
                <a:gd name="T46" fmla="*/ 1447 w 1448"/>
                <a:gd name="T47" fmla="*/ 1343 h 1632"/>
                <a:gd name="T48" fmla="*/ 1437 w 1448"/>
                <a:gd name="T49" fmla="*/ 1435 h 1632"/>
                <a:gd name="T50" fmla="*/ 1422 w 1448"/>
                <a:gd name="T51" fmla="*/ 1528 h 1632"/>
                <a:gd name="T52" fmla="*/ 1392 w 1448"/>
                <a:gd name="T53" fmla="*/ 1632 h 1632"/>
                <a:gd name="T54" fmla="*/ 936 w 1448"/>
                <a:gd name="T55" fmla="*/ 1398 h 1632"/>
                <a:gd name="T56" fmla="*/ 947 w 1448"/>
                <a:gd name="T57" fmla="*/ 1313 h 1632"/>
                <a:gd name="T58" fmla="*/ 945 w 1448"/>
                <a:gd name="T59" fmla="*/ 1237 h 1632"/>
                <a:gd name="T60" fmla="*/ 932 w 1448"/>
                <a:gd name="T61" fmla="*/ 1155 h 1632"/>
                <a:gd name="T62" fmla="*/ 906 w 1448"/>
                <a:gd name="T63" fmla="*/ 1080 h 1632"/>
                <a:gd name="T64" fmla="*/ 874 w 1448"/>
                <a:gd name="T65" fmla="*/ 1013 h 1632"/>
                <a:gd name="T66" fmla="*/ 844 w 1448"/>
                <a:gd name="T67" fmla="*/ 967 h 1632"/>
                <a:gd name="T68" fmla="*/ 811 w 1448"/>
                <a:gd name="T69" fmla="*/ 925 h 1632"/>
                <a:gd name="T70" fmla="*/ 774 w 1448"/>
                <a:gd name="T71" fmla="*/ 887 h 1632"/>
                <a:gd name="T72" fmla="*/ 737 w 1448"/>
                <a:gd name="T73" fmla="*/ 852 h 1632"/>
                <a:gd name="T74" fmla="*/ 688 w 1448"/>
                <a:gd name="T75" fmla="*/ 819 h 1632"/>
                <a:gd name="T76" fmla="*/ 648 w 1448"/>
                <a:gd name="T77" fmla="*/ 794 h 1632"/>
                <a:gd name="T78" fmla="*/ 596 w 1448"/>
                <a:gd name="T79" fmla="*/ 768 h 1632"/>
                <a:gd name="T80" fmla="*/ 553 w 1448"/>
                <a:gd name="T81" fmla="*/ 753 h 1632"/>
                <a:gd name="T82" fmla="*/ 489 w 1448"/>
                <a:gd name="T83" fmla="*/ 740 h 1632"/>
                <a:gd name="T84" fmla="*/ 425 w 1448"/>
                <a:gd name="T85" fmla="*/ 734 h 1632"/>
                <a:gd name="T86" fmla="*/ 408 w 1448"/>
                <a:gd name="T87" fmla="*/ 999 h 1632"/>
                <a:gd name="T88" fmla="*/ 406 w 1448"/>
                <a:gd name="T89" fmla="*/ 0 h 1632"/>
                <a:gd name="T90" fmla="*/ 428 w 1448"/>
                <a:gd name="T91" fmla="*/ 229 h 1632"/>
                <a:gd name="T92" fmla="*/ 493 w 1448"/>
                <a:gd name="T93" fmla="*/ 232 h 1632"/>
                <a:gd name="T94" fmla="*/ 552 w 1448"/>
                <a:gd name="T95" fmla="*/ 239 h 1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8"/>
                <a:gd name="T145" fmla="*/ 0 h 1632"/>
                <a:gd name="T146" fmla="*/ 1448 w 1448"/>
                <a:gd name="T147" fmla="*/ 1632 h 1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8" h="1632">
                  <a:moveTo>
                    <a:pt x="552" y="239"/>
                  </a:moveTo>
                  <a:lnTo>
                    <a:pt x="572" y="242"/>
                  </a:lnTo>
                  <a:lnTo>
                    <a:pt x="598" y="246"/>
                  </a:lnTo>
                  <a:lnTo>
                    <a:pt x="624" y="253"/>
                  </a:lnTo>
                  <a:lnTo>
                    <a:pt x="643" y="257"/>
                  </a:lnTo>
                  <a:lnTo>
                    <a:pt x="665" y="263"/>
                  </a:lnTo>
                  <a:lnTo>
                    <a:pt x="686" y="270"/>
                  </a:lnTo>
                  <a:lnTo>
                    <a:pt x="708" y="276"/>
                  </a:lnTo>
                  <a:lnTo>
                    <a:pt x="728" y="282"/>
                  </a:lnTo>
                  <a:lnTo>
                    <a:pt x="751" y="290"/>
                  </a:lnTo>
                  <a:lnTo>
                    <a:pt x="778" y="302"/>
                  </a:lnTo>
                  <a:lnTo>
                    <a:pt x="801" y="310"/>
                  </a:lnTo>
                  <a:lnTo>
                    <a:pt x="823" y="320"/>
                  </a:lnTo>
                  <a:lnTo>
                    <a:pt x="848" y="331"/>
                  </a:lnTo>
                  <a:lnTo>
                    <a:pt x="872" y="343"/>
                  </a:lnTo>
                  <a:lnTo>
                    <a:pt x="894" y="354"/>
                  </a:lnTo>
                  <a:lnTo>
                    <a:pt x="915" y="368"/>
                  </a:lnTo>
                  <a:lnTo>
                    <a:pt x="934" y="379"/>
                  </a:lnTo>
                  <a:lnTo>
                    <a:pt x="953" y="392"/>
                  </a:lnTo>
                  <a:lnTo>
                    <a:pt x="974" y="404"/>
                  </a:lnTo>
                  <a:lnTo>
                    <a:pt x="997" y="419"/>
                  </a:lnTo>
                  <a:lnTo>
                    <a:pt x="1018" y="435"/>
                  </a:lnTo>
                  <a:lnTo>
                    <a:pt x="1037" y="450"/>
                  </a:lnTo>
                  <a:lnTo>
                    <a:pt x="1056" y="464"/>
                  </a:lnTo>
                  <a:lnTo>
                    <a:pt x="1086" y="490"/>
                  </a:lnTo>
                  <a:lnTo>
                    <a:pt x="1117" y="518"/>
                  </a:lnTo>
                  <a:lnTo>
                    <a:pt x="1141" y="540"/>
                  </a:lnTo>
                  <a:lnTo>
                    <a:pt x="1170" y="572"/>
                  </a:lnTo>
                  <a:lnTo>
                    <a:pt x="1189" y="596"/>
                  </a:lnTo>
                  <a:lnTo>
                    <a:pt x="1211" y="622"/>
                  </a:lnTo>
                  <a:lnTo>
                    <a:pt x="1236" y="652"/>
                  </a:lnTo>
                  <a:lnTo>
                    <a:pt x="1256" y="680"/>
                  </a:lnTo>
                  <a:lnTo>
                    <a:pt x="1275" y="712"/>
                  </a:lnTo>
                  <a:lnTo>
                    <a:pt x="1296" y="743"/>
                  </a:lnTo>
                  <a:lnTo>
                    <a:pt x="1314" y="776"/>
                  </a:lnTo>
                  <a:lnTo>
                    <a:pt x="1332" y="805"/>
                  </a:lnTo>
                  <a:lnTo>
                    <a:pt x="1348" y="840"/>
                  </a:lnTo>
                  <a:lnTo>
                    <a:pt x="1363" y="874"/>
                  </a:lnTo>
                  <a:lnTo>
                    <a:pt x="1377" y="909"/>
                  </a:lnTo>
                  <a:lnTo>
                    <a:pt x="1390" y="948"/>
                  </a:lnTo>
                  <a:lnTo>
                    <a:pt x="1406" y="995"/>
                  </a:lnTo>
                  <a:lnTo>
                    <a:pt x="1417" y="1039"/>
                  </a:lnTo>
                  <a:lnTo>
                    <a:pt x="1428" y="1084"/>
                  </a:lnTo>
                  <a:lnTo>
                    <a:pt x="1434" y="1128"/>
                  </a:lnTo>
                  <a:lnTo>
                    <a:pt x="1442" y="1180"/>
                  </a:lnTo>
                  <a:lnTo>
                    <a:pt x="1447" y="1244"/>
                  </a:lnTo>
                  <a:lnTo>
                    <a:pt x="1448" y="1294"/>
                  </a:lnTo>
                  <a:lnTo>
                    <a:pt x="1447" y="1343"/>
                  </a:lnTo>
                  <a:lnTo>
                    <a:pt x="1443" y="1391"/>
                  </a:lnTo>
                  <a:lnTo>
                    <a:pt x="1437" y="1435"/>
                  </a:lnTo>
                  <a:lnTo>
                    <a:pt x="1432" y="1481"/>
                  </a:lnTo>
                  <a:lnTo>
                    <a:pt x="1422" y="1528"/>
                  </a:lnTo>
                  <a:lnTo>
                    <a:pt x="1409" y="1579"/>
                  </a:lnTo>
                  <a:lnTo>
                    <a:pt x="1392" y="1632"/>
                  </a:lnTo>
                  <a:lnTo>
                    <a:pt x="1297" y="1337"/>
                  </a:lnTo>
                  <a:lnTo>
                    <a:pt x="936" y="1398"/>
                  </a:lnTo>
                  <a:lnTo>
                    <a:pt x="944" y="1346"/>
                  </a:lnTo>
                  <a:lnTo>
                    <a:pt x="947" y="1313"/>
                  </a:lnTo>
                  <a:lnTo>
                    <a:pt x="947" y="1278"/>
                  </a:lnTo>
                  <a:lnTo>
                    <a:pt x="945" y="1237"/>
                  </a:lnTo>
                  <a:lnTo>
                    <a:pt x="939" y="1199"/>
                  </a:lnTo>
                  <a:lnTo>
                    <a:pt x="932" y="1155"/>
                  </a:lnTo>
                  <a:lnTo>
                    <a:pt x="922" y="1120"/>
                  </a:lnTo>
                  <a:lnTo>
                    <a:pt x="906" y="1080"/>
                  </a:lnTo>
                  <a:lnTo>
                    <a:pt x="892" y="1046"/>
                  </a:lnTo>
                  <a:lnTo>
                    <a:pt x="874" y="1013"/>
                  </a:lnTo>
                  <a:lnTo>
                    <a:pt x="859" y="988"/>
                  </a:lnTo>
                  <a:lnTo>
                    <a:pt x="844" y="967"/>
                  </a:lnTo>
                  <a:lnTo>
                    <a:pt x="828" y="946"/>
                  </a:lnTo>
                  <a:lnTo>
                    <a:pt x="811" y="925"/>
                  </a:lnTo>
                  <a:lnTo>
                    <a:pt x="791" y="903"/>
                  </a:lnTo>
                  <a:lnTo>
                    <a:pt x="774" y="887"/>
                  </a:lnTo>
                  <a:lnTo>
                    <a:pt x="756" y="869"/>
                  </a:lnTo>
                  <a:lnTo>
                    <a:pt x="737" y="852"/>
                  </a:lnTo>
                  <a:lnTo>
                    <a:pt x="715" y="836"/>
                  </a:lnTo>
                  <a:lnTo>
                    <a:pt x="688" y="819"/>
                  </a:lnTo>
                  <a:lnTo>
                    <a:pt x="666" y="804"/>
                  </a:lnTo>
                  <a:lnTo>
                    <a:pt x="648" y="794"/>
                  </a:lnTo>
                  <a:lnTo>
                    <a:pt x="620" y="777"/>
                  </a:lnTo>
                  <a:lnTo>
                    <a:pt x="596" y="768"/>
                  </a:lnTo>
                  <a:lnTo>
                    <a:pt x="575" y="761"/>
                  </a:lnTo>
                  <a:lnTo>
                    <a:pt x="553" y="753"/>
                  </a:lnTo>
                  <a:lnTo>
                    <a:pt x="520" y="745"/>
                  </a:lnTo>
                  <a:lnTo>
                    <a:pt x="489" y="740"/>
                  </a:lnTo>
                  <a:lnTo>
                    <a:pt x="457" y="736"/>
                  </a:lnTo>
                  <a:lnTo>
                    <a:pt x="425" y="734"/>
                  </a:lnTo>
                  <a:lnTo>
                    <a:pt x="408" y="733"/>
                  </a:lnTo>
                  <a:lnTo>
                    <a:pt x="408" y="999"/>
                  </a:lnTo>
                  <a:lnTo>
                    <a:pt x="0" y="506"/>
                  </a:lnTo>
                  <a:lnTo>
                    <a:pt x="406" y="0"/>
                  </a:lnTo>
                  <a:lnTo>
                    <a:pt x="406" y="228"/>
                  </a:lnTo>
                  <a:lnTo>
                    <a:pt x="428" y="229"/>
                  </a:lnTo>
                  <a:lnTo>
                    <a:pt x="460" y="230"/>
                  </a:lnTo>
                  <a:lnTo>
                    <a:pt x="493" y="232"/>
                  </a:lnTo>
                  <a:lnTo>
                    <a:pt x="525" y="235"/>
                  </a:lnTo>
                  <a:lnTo>
                    <a:pt x="552" y="239"/>
                  </a:lnTo>
                  <a:close/>
                </a:path>
              </a:pathLst>
            </a:custGeom>
            <a:solidFill>
              <a:srgbClr val="FF0000"/>
            </a:solidFill>
            <a:ln w="9525">
              <a:round/>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flatTx/>
            </a:bodyPr>
            <a:lstStyle/>
            <a:p>
              <a:endParaRPr lang="en-US"/>
            </a:p>
          </p:txBody>
        </p:sp>
      </p:grpSp>
      <p:sp>
        <p:nvSpPr>
          <p:cNvPr id="109580" name="Text Box 12"/>
          <p:cNvSpPr txBox="1">
            <a:spLocks noChangeArrowheads="1"/>
          </p:cNvSpPr>
          <p:nvPr/>
        </p:nvSpPr>
        <p:spPr bwMode="auto">
          <a:xfrm>
            <a:off x="5164139" y="2011362"/>
            <a:ext cx="3979862" cy="2123658"/>
          </a:xfrm>
          <a:prstGeom prst="rect">
            <a:avLst/>
          </a:prstGeom>
          <a:noFill/>
          <a:ln w="9525">
            <a:noFill/>
            <a:miter lim="800000"/>
            <a:headEnd/>
            <a:tailEnd/>
          </a:ln>
          <a:effectLst/>
        </p:spPr>
        <p:txBody>
          <a:bodyPr wrap="squar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EMOTIONS:</a:t>
            </a:r>
          </a:p>
          <a:p>
            <a:pPr eaLnBrk="0" hangingPunct="0">
              <a:defRPr/>
            </a:pPr>
            <a:r>
              <a:rPr lang="en-GB" sz="4400" b="1" dirty="0" smtClean="0">
                <a:effectLst>
                  <a:outerShdw blurRad="38100" dist="38100" dir="2700000" algn="tl">
                    <a:srgbClr val="FFFFFF"/>
                  </a:outerShdw>
                </a:effectLst>
                <a:latin typeface="Bookman Old Style" pitchFamily="18" charset="0"/>
              </a:rPr>
              <a:t> Feel depressed</a:t>
            </a:r>
            <a:endParaRPr lang="en-GB" sz="4400" b="1" dirty="0">
              <a:latin typeface="Bookman Old Style" pitchFamily="18" charset="0"/>
            </a:endParaRPr>
          </a:p>
        </p:txBody>
      </p:sp>
      <p:sp>
        <p:nvSpPr>
          <p:cNvPr id="109581" name="Text Box 13"/>
          <p:cNvSpPr txBox="1">
            <a:spLocks noChangeArrowheads="1"/>
          </p:cNvSpPr>
          <p:nvPr/>
        </p:nvSpPr>
        <p:spPr bwMode="auto">
          <a:xfrm>
            <a:off x="1066800" y="2825750"/>
            <a:ext cx="3850734" cy="1446550"/>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THOUGHTS:</a:t>
            </a:r>
          </a:p>
          <a:p>
            <a:pPr eaLnBrk="0" hangingPunct="0">
              <a:defRPr/>
            </a:pPr>
            <a:r>
              <a:rPr lang="en-GB" sz="4400" b="1" dirty="0" smtClean="0">
                <a:effectLst>
                  <a:outerShdw blurRad="38100" dist="38100" dir="2700000" algn="tl">
                    <a:srgbClr val="FFFFFF"/>
                  </a:outerShdw>
                </a:effectLst>
                <a:latin typeface="Bookman Old Style" pitchFamily="18" charset="0"/>
              </a:rPr>
              <a:t>I’m no good</a:t>
            </a:r>
            <a:endParaRPr lang="en-GB" sz="3200" b="1" dirty="0">
              <a:latin typeface="Bookman Old Style" pitchFamily="18" charset="0"/>
            </a:endParaRPr>
          </a:p>
        </p:txBody>
      </p:sp>
      <p:sp>
        <p:nvSpPr>
          <p:cNvPr id="109582" name="Text Box 14"/>
          <p:cNvSpPr txBox="1">
            <a:spLocks noChangeArrowheads="1"/>
          </p:cNvSpPr>
          <p:nvPr/>
        </p:nvSpPr>
        <p:spPr bwMode="auto">
          <a:xfrm>
            <a:off x="4251325" y="5283200"/>
            <a:ext cx="3586238" cy="1446550"/>
          </a:xfrm>
          <a:prstGeom prst="rect">
            <a:avLst/>
          </a:prstGeom>
          <a:noFill/>
          <a:ln w="9525">
            <a:noFill/>
            <a:miter lim="800000"/>
            <a:headEnd/>
            <a:tailEnd/>
          </a:ln>
          <a:effectLst/>
        </p:spPr>
        <p:txBody>
          <a:bodyPr wrap="none">
            <a:spAutoFit/>
          </a:bodyPr>
          <a:lstStyle/>
          <a:p>
            <a:pPr eaLnBrk="0" hangingPunct="0">
              <a:defRPr/>
            </a:pPr>
            <a:r>
              <a:rPr lang="en-GB" sz="4400" b="1" dirty="0" smtClean="0">
                <a:effectLst>
                  <a:outerShdw blurRad="38100" dist="38100" dir="2700000" algn="tl">
                    <a:srgbClr val="FFFFFF"/>
                  </a:outerShdw>
                </a:effectLst>
                <a:latin typeface="Bookman Old Style" pitchFamily="18" charset="0"/>
              </a:rPr>
              <a:t>BEHAVIOR:</a:t>
            </a:r>
          </a:p>
          <a:p>
            <a:pPr eaLnBrk="0" hangingPunct="0">
              <a:defRPr/>
            </a:pPr>
            <a:r>
              <a:rPr lang="en-GB" sz="4400" b="1" dirty="0" smtClean="0">
                <a:effectLst>
                  <a:outerShdw blurRad="38100" dist="38100" dir="2700000" algn="tl">
                    <a:srgbClr val="FFFFFF"/>
                  </a:outerShdw>
                </a:effectLst>
                <a:latin typeface="Bookman Old Style" pitchFamily="18" charset="0"/>
              </a:rPr>
              <a:t>Stay in bed</a:t>
            </a:r>
            <a:endParaRPr lang="en-GB" sz="4400" b="1" dirty="0">
              <a:latin typeface="Bookman Old Style" pitchFamily="18" charset="0"/>
            </a:endParaRPr>
          </a:p>
        </p:txBody>
      </p:sp>
    </p:spTree>
    <p:extLst>
      <p:ext uri="{BB962C8B-B14F-4D97-AF65-F5344CB8AC3E}">
        <p14:creationId xmlns:p14="http://schemas.microsoft.com/office/powerpoint/2010/main" val="325694815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idx="4294967295"/>
          </p:nvPr>
        </p:nvSpPr>
        <p:spPr/>
        <p:txBody>
          <a:bodyPr/>
          <a:lstStyle/>
          <a:p>
            <a:pPr eaLnBrk="1" hangingPunct="1"/>
            <a:r>
              <a:rPr lang="en-GB" smtClean="0"/>
              <a:t>ABC model </a:t>
            </a:r>
            <a:r>
              <a:rPr lang="en-GB" sz="2100" smtClean="0"/>
              <a:t>(Ellis, 1962)</a:t>
            </a:r>
            <a:endParaRPr lang="en-GB" smtClean="0"/>
          </a:p>
        </p:txBody>
      </p:sp>
      <p:sp>
        <p:nvSpPr>
          <p:cNvPr id="148482" name="Rectangle 3"/>
          <p:cNvSpPr>
            <a:spLocks noChangeArrowheads="1"/>
          </p:cNvSpPr>
          <p:nvPr/>
        </p:nvSpPr>
        <p:spPr bwMode="auto">
          <a:xfrm>
            <a:off x="7620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48483" name="Rectangle 4"/>
          <p:cNvSpPr>
            <a:spLocks noChangeArrowheads="1"/>
          </p:cNvSpPr>
          <p:nvPr/>
        </p:nvSpPr>
        <p:spPr bwMode="auto">
          <a:xfrm>
            <a:off x="35814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48484" name="Rectangle 5"/>
          <p:cNvSpPr>
            <a:spLocks noChangeArrowheads="1"/>
          </p:cNvSpPr>
          <p:nvPr/>
        </p:nvSpPr>
        <p:spPr bwMode="auto">
          <a:xfrm>
            <a:off x="64008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en-GB" sz="2400" b="1">
              <a:latin typeface="Times New Roman" pitchFamily="18" charset="0"/>
            </a:endParaRPr>
          </a:p>
        </p:txBody>
      </p:sp>
      <p:sp>
        <p:nvSpPr>
          <p:cNvPr id="148485" name="AutoShape 6"/>
          <p:cNvSpPr>
            <a:spLocks noChangeArrowheads="1"/>
          </p:cNvSpPr>
          <p:nvPr/>
        </p:nvSpPr>
        <p:spPr bwMode="auto">
          <a:xfrm>
            <a:off x="28956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6" name="AutoShape 7"/>
          <p:cNvSpPr>
            <a:spLocks noChangeArrowheads="1"/>
          </p:cNvSpPr>
          <p:nvPr/>
        </p:nvSpPr>
        <p:spPr bwMode="auto">
          <a:xfrm>
            <a:off x="57150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7" name="Line 8"/>
          <p:cNvSpPr>
            <a:spLocks noChangeShapeType="1"/>
          </p:cNvSpPr>
          <p:nvPr/>
        </p:nvSpPr>
        <p:spPr bwMode="auto">
          <a:xfrm>
            <a:off x="762000" y="3581400"/>
            <a:ext cx="1981200" cy="0"/>
          </a:xfrm>
          <a:prstGeom prst="line">
            <a:avLst/>
          </a:prstGeom>
          <a:noFill/>
          <a:ln w="12700">
            <a:solidFill>
              <a:schemeClr val="tx1"/>
            </a:solidFill>
            <a:round/>
            <a:headEnd/>
            <a:tailEnd/>
          </a:ln>
        </p:spPr>
        <p:txBody>
          <a:bodyPr wrap="none" anchor="ctr"/>
          <a:lstStyle/>
          <a:p>
            <a:endParaRPr lang="en-US"/>
          </a:p>
        </p:txBody>
      </p:sp>
      <p:sp>
        <p:nvSpPr>
          <p:cNvPr id="148488" name="Line 9"/>
          <p:cNvSpPr>
            <a:spLocks noChangeShapeType="1"/>
          </p:cNvSpPr>
          <p:nvPr/>
        </p:nvSpPr>
        <p:spPr bwMode="auto">
          <a:xfrm>
            <a:off x="3581400" y="3581400"/>
            <a:ext cx="1981200" cy="0"/>
          </a:xfrm>
          <a:prstGeom prst="line">
            <a:avLst/>
          </a:prstGeom>
          <a:noFill/>
          <a:ln w="12700">
            <a:solidFill>
              <a:schemeClr val="tx1"/>
            </a:solidFill>
            <a:round/>
            <a:headEnd/>
            <a:tailEnd/>
          </a:ln>
        </p:spPr>
        <p:txBody>
          <a:bodyPr wrap="none" anchor="ctr"/>
          <a:lstStyle/>
          <a:p>
            <a:endParaRPr lang="en-US"/>
          </a:p>
        </p:txBody>
      </p:sp>
      <p:sp>
        <p:nvSpPr>
          <p:cNvPr id="148489" name="Line 10"/>
          <p:cNvSpPr>
            <a:spLocks noChangeShapeType="1"/>
          </p:cNvSpPr>
          <p:nvPr/>
        </p:nvSpPr>
        <p:spPr bwMode="auto">
          <a:xfrm>
            <a:off x="6400800" y="3581400"/>
            <a:ext cx="1981200" cy="0"/>
          </a:xfrm>
          <a:prstGeom prst="line">
            <a:avLst/>
          </a:prstGeom>
          <a:noFill/>
          <a:ln w="12700">
            <a:solidFill>
              <a:schemeClr val="tx1"/>
            </a:solidFill>
            <a:round/>
            <a:headEnd/>
            <a:tailEnd/>
          </a:ln>
        </p:spPr>
        <p:txBody>
          <a:bodyPr wrap="none" anchor="ctr"/>
          <a:lstStyle/>
          <a:p>
            <a:endParaRPr lang="en-US"/>
          </a:p>
        </p:txBody>
      </p:sp>
      <p:sp>
        <p:nvSpPr>
          <p:cNvPr id="148490" name="Rectangle 11"/>
          <p:cNvSpPr>
            <a:spLocks noChangeArrowheads="1"/>
          </p:cNvSpPr>
          <p:nvPr/>
        </p:nvSpPr>
        <p:spPr bwMode="auto">
          <a:xfrm>
            <a:off x="838200" y="2743200"/>
            <a:ext cx="1628972" cy="830997"/>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Activating </a:t>
            </a:r>
          </a:p>
          <a:p>
            <a:pPr eaLnBrk="0" hangingPunct="0"/>
            <a:r>
              <a:rPr lang="en-GB" sz="2400" b="1" dirty="0">
                <a:solidFill>
                  <a:schemeClr val="accent4"/>
                </a:solidFill>
                <a:latin typeface="Times New Roman" pitchFamily="18" charset="0"/>
              </a:rPr>
              <a:t>Events</a:t>
            </a:r>
          </a:p>
        </p:txBody>
      </p:sp>
      <p:sp>
        <p:nvSpPr>
          <p:cNvPr id="148491" name="Rectangle 12"/>
          <p:cNvSpPr>
            <a:spLocks noChangeArrowheads="1"/>
          </p:cNvSpPr>
          <p:nvPr/>
        </p:nvSpPr>
        <p:spPr bwMode="auto">
          <a:xfrm>
            <a:off x="4038600" y="2743200"/>
            <a:ext cx="1046163"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Beliefs</a:t>
            </a:r>
          </a:p>
        </p:txBody>
      </p:sp>
      <p:sp>
        <p:nvSpPr>
          <p:cNvPr id="148492" name="Rectangle 13"/>
          <p:cNvSpPr>
            <a:spLocks noChangeArrowheads="1"/>
          </p:cNvSpPr>
          <p:nvPr/>
        </p:nvSpPr>
        <p:spPr bwMode="auto">
          <a:xfrm>
            <a:off x="6400800" y="2743200"/>
            <a:ext cx="2014538"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Consequences</a:t>
            </a:r>
          </a:p>
        </p:txBody>
      </p:sp>
      <p:sp>
        <p:nvSpPr>
          <p:cNvPr id="148493" name="Text Box 14"/>
          <p:cNvSpPr txBox="1">
            <a:spLocks noChangeArrowheads="1"/>
          </p:cNvSpPr>
          <p:nvPr/>
        </p:nvSpPr>
        <p:spPr bwMode="auto">
          <a:xfrm>
            <a:off x="3336925" y="6213475"/>
            <a:ext cx="4940300" cy="457200"/>
          </a:xfrm>
          <a:prstGeom prst="rect">
            <a:avLst/>
          </a:prstGeom>
          <a:noFill/>
          <a:ln w="12700">
            <a:noFill/>
            <a:miter lim="800000"/>
            <a:headEnd/>
            <a:tailEnd/>
          </a:ln>
        </p:spPr>
        <p:txBody>
          <a:bodyPr wrap="none">
            <a:spAutoFit/>
          </a:bodyPr>
          <a:lstStyle/>
          <a:p>
            <a:pPr eaLnBrk="0" hangingPunct="0"/>
            <a:r>
              <a:rPr lang="en-GB" sz="2400" i="1">
                <a:solidFill>
                  <a:schemeClr val="tx2"/>
                </a:solidFill>
                <a:latin typeface="Times New Roman" pitchFamily="18" charset="0"/>
              </a:rPr>
              <a:t>Chadwick, Trower &amp; Birchwood, 1996</a:t>
            </a:r>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problems pointed out by researchers</a:t>
            </a:r>
            <a:endParaRPr lang="en-US" dirty="0"/>
          </a:p>
        </p:txBody>
      </p:sp>
      <p:sp>
        <p:nvSpPr>
          <p:cNvPr id="3" name="Content Placeholder 2"/>
          <p:cNvSpPr>
            <a:spLocks noGrp="1"/>
          </p:cNvSpPr>
          <p:nvPr>
            <p:ph idx="1"/>
          </p:nvPr>
        </p:nvSpPr>
        <p:spPr/>
        <p:txBody>
          <a:bodyPr>
            <a:normAutofit/>
          </a:bodyPr>
          <a:lstStyle/>
          <a:p>
            <a:r>
              <a:rPr lang="en-US" sz="2400" dirty="0" smtClean="0"/>
              <a:t>Therapeutic nihilism, pessimism, past disappointments, errors</a:t>
            </a:r>
          </a:p>
          <a:p>
            <a:r>
              <a:rPr lang="en-US" sz="2400" dirty="0" smtClean="0"/>
              <a:t>Over-reliance on a medical model understanding of schizophrenia</a:t>
            </a:r>
          </a:p>
          <a:p>
            <a:r>
              <a:rPr lang="en-US" sz="2400" dirty="0" smtClean="0"/>
              <a:t>Divisions between biological and psychosocial approaches</a:t>
            </a:r>
          </a:p>
          <a:p>
            <a:r>
              <a:rPr lang="en-US" sz="2400" dirty="0" smtClean="0"/>
              <a:t>Lack of training</a:t>
            </a:r>
          </a:p>
          <a:p>
            <a:r>
              <a:rPr lang="en-US" sz="2400" dirty="0" smtClean="0"/>
              <a:t>Lack of resource commitment</a:t>
            </a:r>
          </a:p>
          <a:p>
            <a:r>
              <a:rPr lang="en-US" sz="2400" dirty="0" smtClean="0"/>
              <a:t>Lack of a national scheme, plan</a:t>
            </a:r>
            <a:endParaRPr lang="en-US" sz="2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2512138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idx="4294967295"/>
          </p:nvPr>
        </p:nvSpPr>
        <p:spPr/>
        <p:txBody>
          <a:bodyPr/>
          <a:lstStyle/>
          <a:p>
            <a:pPr eaLnBrk="1" hangingPunct="1"/>
            <a:r>
              <a:rPr lang="en-GB" smtClean="0"/>
              <a:t>ABC model </a:t>
            </a:r>
            <a:r>
              <a:rPr lang="en-GB" sz="2100" smtClean="0"/>
              <a:t>(Ellis, 1962)</a:t>
            </a:r>
            <a:endParaRPr lang="en-GB" smtClean="0"/>
          </a:p>
        </p:txBody>
      </p:sp>
      <p:sp>
        <p:nvSpPr>
          <p:cNvPr id="148482" name="Rectangle 3"/>
          <p:cNvSpPr>
            <a:spLocks noChangeArrowheads="1"/>
          </p:cNvSpPr>
          <p:nvPr/>
        </p:nvSpPr>
        <p:spPr bwMode="auto">
          <a:xfrm>
            <a:off x="7620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r>
              <a:rPr lang="en-GB" sz="2400" dirty="0" smtClean="0">
                <a:solidFill>
                  <a:srgbClr val="FF0000"/>
                </a:solidFill>
                <a:latin typeface="Times New Roman" pitchFamily="18" charset="0"/>
              </a:rPr>
              <a:t>Voice tells me </a:t>
            </a:r>
          </a:p>
          <a:p>
            <a:pPr algn="ctr" eaLnBrk="0" hangingPunct="0"/>
            <a:r>
              <a:rPr lang="en-GB" sz="2400" dirty="0" smtClean="0">
                <a:solidFill>
                  <a:srgbClr val="FF0000"/>
                </a:solidFill>
                <a:latin typeface="Times New Roman" pitchFamily="18" charset="0"/>
              </a:rPr>
              <a:t>I’m rotten, </a:t>
            </a:r>
          </a:p>
          <a:p>
            <a:pPr algn="ctr" eaLnBrk="0" hangingPunct="0"/>
            <a:r>
              <a:rPr lang="en-GB" sz="2400" dirty="0" smtClean="0">
                <a:solidFill>
                  <a:srgbClr val="FF0000"/>
                </a:solidFill>
                <a:latin typeface="Times New Roman" pitchFamily="18" charset="0"/>
              </a:rPr>
              <a:t>no good</a:t>
            </a:r>
            <a:endParaRPr lang="en-GB" sz="2400" dirty="0">
              <a:solidFill>
                <a:srgbClr val="FF0000"/>
              </a:solidFill>
              <a:latin typeface="Times New Roman" pitchFamily="18" charset="0"/>
            </a:endParaRPr>
          </a:p>
        </p:txBody>
      </p:sp>
      <p:sp>
        <p:nvSpPr>
          <p:cNvPr id="148483" name="Rectangle 4"/>
          <p:cNvSpPr>
            <a:spLocks noChangeArrowheads="1"/>
          </p:cNvSpPr>
          <p:nvPr/>
        </p:nvSpPr>
        <p:spPr bwMode="auto">
          <a:xfrm>
            <a:off x="35814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r>
              <a:rPr lang="en-GB" sz="2400" dirty="0" smtClean="0">
                <a:solidFill>
                  <a:srgbClr val="FF0000"/>
                </a:solidFill>
                <a:latin typeface="Times New Roman" pitchFamily="18" charset="0"/>
              </a:rPr>
              <a:t>This must be true</a:t>
            </a:r>
          </a:p>
          <a:p>
            <a:pPr algn="ctr" eaLnBrk="0" hangingPunct="0"/>
            <a:r>
              <a:rPr lang="en-GB" sz="2400" dirty="0" smtClean="0">
                <a:solidFill>
                  <a:srgbClr val="FF0000"/>
                </a:solidFill>
                <a:latin typeface="Times New Roman" pitchFamily="18" charset="0"/>
              </a:rPr>
              <a:t>The voice is</a:t>
            </a:r>
          </a:p>
          <a:p>
            <a:pPr algn="ctr" eaLnBrk="0" hangingPunct="0"/>
            <a:r>
              <a:rPr lang="en-GB" sz="2400" dirty="0" smtClean="0">
                <a:solidFill>
                  <a:srgbClr val="FF0000"/>
                </a:solidFill>
                <a:latin typeface="Times New Roman" pitchFamily="18" charset="0"/>
              </a:rPr>
              <a:t>Powerful.</a:t>
            </a:r>
            <a:endParaRPr lang="en-GB" sz="2400" dirty="0">
              <a:solidFill>
                <a:srgbClr val="FF0000"/>
              </a:solidFill>
              <a:latin typeface="Times New Roman" pitchFamily="18" charset="0"/>
            </a:endParaRPr>
          </a:p>
        </p:txBody>
      </p:sp>
      <p:sp>
        <p:nvSpPr>
          <p:cNvPr id="148484" name="Rectangle 5"/>
          <p:cNvSpPr>
            <a:spLocks noChangeArrowheads="1"/>
          </p:cNvSpPr>
          <p:nvPr/>
        </p:nvSpPr>
        <p:spPr bwMode="auto">
          <a:xfrm>
            <a:off x="6400800" y="2438400"/>
            <a:ext cx="1981200" cy="3352800"/>
          </a:xfrm>
          <a:prstGeom prst="rect">
            <a:avLst/>
          </a:prstGeom>
          <a:solidFill>
            <a:schemeClr val="folHlink"/>
          </a:solidFill>
          <a:ln w="12700">
            <a:solidFill>
              <a:schemeClr val="tx1"/>
            </a:solidFill>
            <a:miter lim="800000"/>
            <a:headEnd/>
            <a:tailEnd/>
          </a:ln>
        </p:spPr>
        <p:txBody>
          <a:bodyPr wrap="none" anchor="ctr"/>
          <a:lstStyle/>
          <a:p>
            <a:pPr algn="ctr" eaLnBrk="0" hangingPunct="0"/>
            <a:r>
              <a:rPr lang="en-GB" sz="2400" b="1" dirty="0" smtClean="0">
                <a:solidFill>
                  <a:srgbClr val="FF0000"/>
                </a:solidFill>
                <a:latin typeface="Times New Roman" pitchFamily="18" charset="0"/>
              </a:rPr>
              <a:t>Feel depressed,</a:t>
            </a:r>
          </a:p>
          <a:p>
            <a:pPr algn="ctr" eaLnBrk="0" hangingPunct="0"/>
            <a:r>
              <a:rPr lang="en-GB" sz="2400" b="1" dirty="0" smtClean="0">
                <a:solidFill>
                  <a:srgbClr val="FF0000"/>
                </a:solidFill>
                <a:latin typeface="Times New Roman" pitchFamily="18" charset="0"/>
              </a:rPr>
              <a:t>Stay at home</a:t>
            </a:r>
            <a:endParaRPr lang="en-GB" sz="2400" b="1" dirty="0">
              <a:solidFill>
                <a:srgbClr val="FF0000"/>
              </a:solidFill>
              <a:latin typeface="Times New Roman" pitchFamily="18" charset="0"/>
            </a:endParaRPr>
          </a:p>
        </p:txBody>
      </p:sp>
      <p:sp>
        <p:nvSpPr>
          <p:cNvPr id="148485" name="AutoShape 6"/>
          <p:cNvSpPr>
            <a:spLocks noChangeArrowheads="1"/>
          </p:cNvSpPr>
          <p:nvPr/>
        </p:nvSpPr>
        <p:spPr bwMode="auto">
          <a:xfrm>
            <a:off x="28956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6" name="AutoShape 7"/>
          <p:cNvSpPr>
            <a:spLocks noChangeArrowheads="1"/>
          </p:cNvSpPr>
          <p:nvPr/>
        </p:nvSpPr>
        <p:spPr bwMode="auto">
          <a:xfrm>
            <a:off x="5715000" y="4038600"/>
            <a:ext cx="609600" cy="409575"/>
          </a:xfrm>
          <a:prstGeom prst="rightArrow">
            <a:avLst>
              <a:gd name="adj1" fmla="val 50000"/>
              <a:gd name="adj2" fmla="val 37209"/>
            </a:avLst>
          </a:prstGeom>
          <a:solidFill>
            <a:schemeClr val="accent1"/>
          </a:solidFill>
          <a:ln w="12700">
            <a:solidFill>
              <a:schemeClr val="tx1"/>
            </a:solidFill>
            <a:miter lim="800000"/>
            <a:headEnd/>
            <a:tailEnd/>
          </a:ln>
        </p:spPr>
        <p:txBody>
          <a:bodyPr wrap="none" anchor="ctr"/>
          <a:lstStyle/>
          <a:p>
            <a:endParaRPr lang="en-GB" sz="1800"/>
          </a:p>
        </p:txBody>
      </p:sp>
      <p:sp>
        <p:nvSpPr>
          <p:cNvPr id="148487" name="Line 8"/>
          <p:cNvSpPr>
            <a:spLocks noChangeShapeType="1"/>
          </p:cNvSpPr>
          <p:nvPr/>
        </p:nvSpPr>
        <p:spPr bwMode="auto">
          <a:xfrm>
            <a:off x="762000" y="3581400"/>
            <a:ext cx="1981200" cy="0"/>
          </a:xfrm>
          <a:prstGeom prst="line">
            <a:avLst/>
          </a:prstGeom>
          <a:noFill/>
          <a:ln w="12700">
            <a:solidFill>
              <a:schemeClr val="tx1"/>
            </a:solidFill>
            <a:round/>
            <a:headEnd/>
            <a:tailEnd/>
          </a:ln>
        </p:spPr>
        <p:txBody>
          <a:bodyPr wrap="none" anchor="ctr"/>
          <a:lstStyle/>
          <a:p>
            <a:endParaRPr lang="en-US"/>
          </a:p>
        </p:txBody>
      </p:sp>
      <p:sp>
        <p:nvSpPr>
          <p:cNvPr id="148488" name="Line 9"/>
          <p:cNvSpPr>
            <a:spLocks noChangeShapeType="1"/>
          </p:cNvSpPr>
          <p:nvPr/>
        </p:nvSpPr>
        <p:spPr bwMode="auto">
          <a:xfrm>
            <a:off x="3581400" y="3581400"/>
            <a:ext cx="1981200" cy="0"/>
          </a:xfrm>
          <a:prstGeom prst="line">
            <a:avLst/>
          </a:prstGeom>
          <a:noFill/>
          <a:ln w="12700">
            <a:solidFill>
              <a:schemeClr val="tx1"/>
            </a:solidFill>
            <a:round/>
            <a:headEnd/>
            <a:tailEnd/>
          </a:ln>
        </p:spPr>
        <p:txBody>
          <a:bodyPr wrap="none" anchor="ctr"/>
          <a:lstStyle/>
          <a:p>
            <a:endParaRPr lang="en-US"/>
          </a:p>
        </p:txBody>
      </p:sp>
      <p:sp>
        <p:nvSpPr>
          <p:cNvPr id="148489" name="Line 10"/>
          <p:cNvSpPr>
            <a:spLocks noChangeShapeType="1"/>
          </p:cNvSpPr>
          <p:nvPr/>
        </p:nvSpPr>
        <p:spPr bwMode="auto">
          <a:xfrm>
            <a:off x="6400800" y="3581400"/>
            <a:ext cx="1981200" cy="0"/>
          </a:xfrm>
          <a:prstGeom prst="line">
            <a:avLst/>
          </a:prstGeom>
          <a:noFill/>
          <a:ln w="12700">
            <a:solidFill>
              <a:schemeClr val="tx1"/>
            </a:solidFill>
            <a:round/>
            <a:headEnd/>
            <a:tailEnd/>
          </a:ln>
        </p:spPr>
        <p:txBody>
          <a:bodyPr wrap="none" anchor="ctr"/>
          <a:lstStyle/>
          <a:p>
            <a:endParaRPr lang="en-US"/>
          </a:p>
        </p:txBody>
      </p:sp>
      <p:sp>
        <p:nvSpPr>
          <p:cNvPr id="148490" name="Rectangle 11"/>
          <p:cNvSpPr>
            <a:spLocks noChangeArrowheads="1"/>
          </p:cNvSpPr>
          <p:nvPr/>
        </p:nvSpPr>
        <p:spPr bwMode="auto">
          <a:xfrm>
            <a:off x="838200" y="2743200"/>
            <a:ext cx="1628972" cy="830997"/>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Activating </a:t>
            </a:r>
          </a:p>
          <a:p>
            <a:pPr eaLnBrk="0" hangingPunct="0"/>
            <a:r>
              <a:rPr lang="en-GB" sz="2400" b="1" dirty="0">
                <a:solidFill>
                  <a:schemeClr val="accent4"/>
                </a:solidFill>
                <a:latin typeface="Times New Roman" pitchFamily="18" charset="0"/>
              </a:rPr>
              <a:t>Events</a:t>
            </a:r>
          </a:p>
        </p:txBody>
      </p:sp>
      <p:sp>
        <p:nvSpPr>
          <p:cNvPr id="148491" name="Rectangle 12"/>
          <p:cNvSpPr>
            <a:spLocks noChangeArrowheads="1"/>
          </p:cNvSpPr>
          <p:nvPr/>
        </p:nvSpPr>
        <p:spPr bwMode="auto">
          <a:xfrm>
            <a:off x="4038600" y="2743200"/>
            <a:ext cx="1046163"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Beliefs</a:t>
            </a:r>
          </a:p>
        </p:txBody>
      </p:sp>
      <p:sp>
        <p:nvSpPr>
          <p:cNvPr id="148492" name="Rectangle 13"/>
          <p:cNvSpPr>
            <a:spLocks noChangeArrowheads="1"/>
          </p:cNvSpPr>
          <p:nvPr/>
        </p:nvSpPr>
        <p:spPr bwMode="auto">
          <a:xfrm>
            <a:off x="6400800" y="2743200"/>
            <a:ext cx="2014538" cy="457200"/>
          </a:xfrm>
          <a:prstGeom prst="rect">
            <a:avLst/>
          </a:prstGeom>
          <a:noFill/>
          <a:ln w="12700">
            <a:noFill/>
            <a:miter lim="800000"/>
            <a:headEnd/>
            <a:tailEnd/>
          </a:ln>
        </p:spPr>
        <p:txBody>
          <a:bodyPr wrap="none">
            <a:spAutoFit/>
          </a:bodyPr>
          <a:lstStyle/>
          <a:p>
            <a:pPr eaLnBrk="0" hangingPunct="0"/>
            <a:r>
              <a:rPr lang="en-GB" sz="2400" b="1" dirty="0">
                <a:solidFill>
                  <a:schemeClr val="accent4"/>
                </a:solidFill>
                <a:latin typeface="Times New Roman" pitchFamily="18" charset="0"/>
              </a:rPr>
              <a:t>Consequences</a:t>
            </a:r>
          </a:p>
        </p:txBody>
      </p:sp>
      <p:sp>
        <p:nvSpPr>
          <p:cNvPr id="148493" name="Text Box 14"/>
          <p:cNvSpPr txBox="1">
            <a:spLocks noChangeArrowheads="1"/>
          </p:cNvSpPr>
          <p:nvPr/>
        </p:nvSpPr>
        <p:spPr bwMode="auto">
          <a:xfrm>
            <a:off x="3336925" y="6213475"/>
            <a:ext cx="4940300" cy="457200"/>
          </a:xfrm>
          <a:prstGeom prst="rect">
            <a:avLst/>
          </a:prstGeom>
          <a:noFill/>
          <a:ln w="12700">
            <a:noFill/>
            <a:miter lim="800000"/>
            <a:headEnd/>
            <a:tailEnd/>
          </a:ln>
        </p:spPr>
        <p:txBody>
          <a:bodyPr wrap="none">
            <a:spAutoFit/>
          </a:bodyPr>
          <a:lstStyle/>
          <a:p>
            <a:pPr eaLnBrk="0" hangingPunct="0"/>
            <a:r>
              <a:rPr lang="en-GB" sz="2400" i="1">
                <a:solidFill>
                  <a:schemeClr val="tx2"/>
                </a:solidFill>
                <a:latin typeface="Times New Roman" pitchFamily="18" charset="0"/>
              </a:rPr>
              <a:t>Chadwick, Trower &amp; Birchwood, 1996</a:t>
            </a:r>
            <a:endParaRPr lang="en-GB" sz="2400">
              <a:latin typeface="Times New Roman" pitchFamily="18" charset="0"/>
            </a:endParaRPr>
          </a:p>
        </p:txBody>
      </p:sp>
    </p:spTree>
    <p:extLst>
      <p:ext uri="{BB962C8B-B14F-4D97-AF65-F5344CB8AC3E}">
        <p14:creationId xmlns:p14="http://schemas.microsoft.com/office/powerpoint/2010/main" val="296298082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Improving coping strategies</a:t>
            </a:r>
            <a:endParaRPr lang="en-US" dirty="0"/>
          </a:p>
        </p:txBody>
      </p:sp>
      <p:sp>
        <p:nvSpPr>
          <p:cNvPr id="3" name="Content Placeholder 2"/>
          <p:cNvSpPr>
            <a:spLocks noGrp="1"/>
          </p:cNvSpPr>
          <p:nvPr>
            <p:ph idx="1"/>
          </p:nvPr>
        </p:nvSpPr>
        <p:spPr>
          <a:xfrm>
            <a:off x="656573" y="1877311"/>
            <a:ext cx="6711654" cy="4195481"/>
          </a:xfrm>
        </p:spPr>
        <p:txBody>
          <a:bodyPr/>
          <a:lstStyle/>
          <a:p>
            <a:r>
              <a:rPr lang="en-US" sz="2800" dirty="0" smtClean="0"/>
              <a:t>Can we alter some of the </a:t>
            </a:r>
            <a:r>
              <a:rPr lang="en-US" sz="2800" b="1" i="1" u="sng" dirty="0" smtClean="0"/>
              <a:t>consequences</a:t>
            </a:r>
            <a:r>
              <a:rPr lang="en-US" sz="2800" dirty="0" smtClean="0"/>
              <a:t> (staying in bed) to help the person feel better.</a:t>
            </a:r>
          </a:p>
          <a:p>
            <a:r>
              <a:rPr lang="en-US" sz="2800" dirty="0" smtClean="0"/>
              <a:t>We might use </a:t>
            </a:r>
            <a:r>
              <a:rPr lang="en-US" sz="2800" b="1" u="sng" dirty="0" smtClean="0"/>
              <a:t>behavioral activation</a:t>
            </a:r>
            <a:r>
              <a:rPr lang="en-US" sz="2800" dirty="0" smtClean="0"/>
              <a:t>, gradually moving towards increasing enjoyable behaviors, activities associated with a sense of accomplishment or mastery.</a:t>
            </a:r>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755356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p:cNvSpPr>
          <p:nvPr>
            <p:ph type="title" idx="4294967295"/>
          </p:nvPr>
        </p:nvSpPr>
        <p:spPr>
          <a:xfrm>
            <a:off x="152400" y="457200"/>
            <a:ext cx="8839200" cy="1396048"/>
          </a:xfrm>
        </p:spPr>
        <p:txBody>
          <a:bodyPr/>
          <a:lstStyle/>
          <a:p>
            <a:pPr eaLnBrk="1" hangingPunct="1"/>
            <a:r>
              <a:rPr lang="en-US" sz="3600" dirty="0" smtClean="0"/>
              <a:t>Behavioral Activation-</a:t>
            </a:r>
            <a:r>
              <a:rPr lang="en-US" sz="3200" dirty="0" smtClean="0"/>
              <a:t>Activity </a:t>
            </a:r>
            <a:r>
              <a:rPr lang="en-US" sz="3200" dirty="0"/>
              <a:t>S</a:t>
            </a:r>
            <a:r>
              <a:rPr lang="en-US" sz="3200" dirty="0" smtClean="0"/>
              <a:t>cheduling</a:t>
            </a:r>
            <a:endParaRPr lang="en-US" sz="3600" dirty="0" smtClean="0"/>
          </a:p>
        </p:txBody>
      </p:sp>
      <p:graphicFrame>
        <p:nvGraphicFramePr>
          <p:cNvPr id="254979" name="Group 3"/>
          <p:cNvGraphicFramePr>
            <a:graphicFrameLocks noGrp="1"/>
          </p:cNvGraphicFramePr>
          <p:nvPr>
            <p:extLst>
              <p:ext uri="{D42A27DB-BD31-4B8C-83A1-F6EECF244321}">
                <p14:modId xmlns:p14="http://schemas.microsoft.com/office/powerpoint/2010/main" val="3155978641"/>
              </p:ext>
            </p:extLst>
          </p:nvPr>
        </p:nvGraphicFramePr>
        <p:xfrm>
          <a:off x="301625" y="1524000"/>
          <a:ext cx="8297863" cy="4530726"/>
        </p:xfrm>
        <a:graphic>
          <a:graphicData uri="http://schemas.openxmlformats.org/drawingml/2006/table">
            <a:tbl>
              <a:tblPr/>
              <a:tblGrid>
                <a:gridCol w="569913"/>
                <a:gridCol w="852487"/>
                <a:gridCol w="284163"/>
                <a:gridCol w="808037"/>
                <a:gridCol w="250825"/>
                <a:gridCol w="933450"/>
                <a:gridCol w="285750"/>
                <a:gridCol w="820738"/>
                <a:gridCol w="227012"/>
                <a:gridCol w="958850"/>
                <a:gridCol w="268288"/>
                <a:gridCol w="695325"/>
                <a:gridCol w="315912"/>
                <a:gridCol w="711200"/>
                <a:gridCol w="315913"/>
              </a:tblGrid>
              <a:tr h="75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8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Mon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Tues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Thur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Fri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Sat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800" b="0" i="0" u="none" strike="noStrike" cap="none" normalizeH="0" baseline="0" smtClean="0">
                          <a:ln>
                            <a:noFill/>
                          </a:ln>
                          <a:solidFill>
                            <a:schemeClr val="tx1"/>
                          </a:solidFill>
                          <a:effectLst/>
                          <a:latin typeface="Georgia" pitchFamily="18"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M</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GB" sz="900" b="0" i="0" u="none" strike="noStrike" cap="none" normalizeH="0" baseline="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900" b="0" i="0" u="none" strike="noStrike" cap="none" normalizeH="0" baseline="0" smtClean="0">
                          <a:ln>
                            <a:noFill/>
                          </a:ln>
                          <a:solidFill>
                            <a:schemeClr val="tx1"/>
                          </a:solidFill>
                          <a:effectLst/>
                          <a:latin typeface="Georgia" pitchFamily="18"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200" b="0" i="0" u="none" strike="noStrike" cap="none" normalizeH="0" baseline="0" smtClean="0">
                          <a:ln>
                            <a:noFill/>
                          </a:ln>
                          <a:solidFill>
                            <a:schemeClr val="tx1"/>
                          </a:solidFill>
                          <a:effectLst/>
                          <a:latin typeface="Georgia" pitchFamily="18" charset="0"/>
                        </a:rPr>
                        <a:t>8-11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6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200" b="0" i="0" u="none" strike="noStrike" cap="none" normalizeH="0" baseline="0" smtClean="0">
                          <a:ln>
                            <a:noFill/>
                          </a:ln>
                          <a:solidFill>
                            <a:schemeClr val="tx1"/>
                          </a:solidFill>
                          <a:effectLst/>
                          <a:latin typeface="Georgia" pitchFamily="18"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200" b="0" i="0" u="none" strike="noStrike" cap="none" normalizeH="0" baseline="0" smtClean="0">
                          <a:ln>
                            <a:noFill/>
                          </a:ln>
                          <a:solidFill>
                            <a:schemeClr val="tx1"/>
                          </a:solidFill>
                          <a:effectLst/>
                          <a:latin typeface="Georgia"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200" b="0" i="0" u="none" strike="noStrike" cap="none" normalizeH="0" baseline="0" smtClean="0">
                          <a:ln>
                            <a:noFill/>
                          </a:ln>
                          <a:solidFill>
                            <a:schemeClr val="tx1"/>
                          </a:solidFill>
                          <a:effectLst/>
                          <a:latin typeface="Georgia" pitchFamily="18"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GB" sz="1200" b="0" i="0" u="none" strike="noStrike" cap="none" normalizeH="0" baseline="0" smtClean="0">
                          <a:ln>
                            <a:noFill/>
                          </a:ln>
                          <a:solidFill>
                            <a:schemeClr val="tx1"/>
                          </a:solidFill>
                          <a:effectLst/>
                          <a:latin typeface="Georgia" pitchFamily="18" charset="0"/>
                        </a:rPr>
                        <a:t>5-10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2300" b="0" i="0" u="none" strike="noStrike" cap="none" normalizeH="0" baseline="0" dirty="0" smtClean="0">
                        <a:ln>
                          <a:noFill/>
                        </a:ln>
                        <a:solidFill>
                          <a:schemeClr val="tx1"/>
                        </a:solidFill>
                        <a:effectLst/>
                        <a:latin typeface="Georg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49262"/>
            <a:ext cx="8478838" cy="617538"/>
          </a:xfrm>
        </p:spPr>
        <p:txBody>
          <a:bodyPr>
            <a:normAutofit fontScale="90000"/>
          </a:bodyPr>
          <a:lstStyle/>
          <a:p>
            <a:pPr algn="ctr" eaLnBrk="1" hangingPunct="1">
              <a:defRPr/>
            </a:pPr>
            <a:r>
              <a:rPr lang="en-US" sz="3600" dirty="0" smtClean="0"/>
              <a:t>Enhancing Client’s Coping Strategies:</a:t>
            </a:r>
            <a:br>
              <a:rPr lang="en-US" sz="3600" dirty="0" smtClean="0"/>
            </a:br>
            <a:r>
              <a:rPr lang="en-US" sz="3600" dirty="0" smtClean="0"/>
              <a:t>Summary</a:t>
            </a:r>
          </a:p>
        </p:txBody>
      </p:sp>
      <p:sp>
        <p:nvSpPr>
          <p:cNvPr id="45059" name="Rectangle 3"/>
          <p:cNvSpPr>
            <a:spLocks noGrp="1" noChangeArrowheads="1"/>
          </p:cNvSpPr>
          <p:nvPr>
            <p:ph idx="1"/>
          </p:nvPr>
        </p:nvSpPr>
        <p:spPr>
          <a:xfrm>
            <a:off x="609600" y="1524000"/>
            <a:ext cx="8193088" cy="4572000"/>
          </a:xfrm>
        </p:spPr>
        <p:txBody>
          <a:bodyPr>
            <a:noAutofit/>
          </a:bodyPr>
          <a:lstStyle/>
          <a:p>
            <a:pPr eaLnBrk="1" hangingPunct="1">
              <a:lnSpc>
                <a:spcPct val="90000"/>
              </a:lnSpc>
            </a:pPr>
            <a:r>
              <a:rPr lang="en-US" sz="2800" dirty="0" smtClean="0"/>
              <a:t>Select </a:t>
            </a:r>
            <a:r>
              <a:rPr lang="en-US" sz="2800" u="sng" dirty="0" smtClean="0"/>
              <a:t>distressing</a:t>
            </a:r>
            <a:r>
              <a:rPr lang="en-US" sz="2800" dirty="0" smtClean="0"/>
              <a:t> symptoms</a:t>
            </a:r>
          </a:p>
          <a:p>
            <a:pPr eaLnBrk="1" hangingPunct="1">
              <a:lnSpc>
                <a:spcPct val="90000"/>
              </a:lnSpc>
            </a:pPr>
            <a:r>
              <a:rPr lang="en-US" sz="2800" dirty="0" smtClean="0"/>
              <a:t>Assist client in identifying antecedents &amp; consequences &amp; their usual way of coping with the symptoms</a:t>
            </a:r>
          </a:p>
          <a:p>
            <a:pPr eaLnBrk="1" hangingPunct="1">
              <a:lnSpc>
                <a:spcPct val="90000"/>
              </a:lnSpc>
            </a:pPr>
            <a:r>
              <a:rPr lang="en-US" sz="2800" dirty="0" smtClean="0"/>
              <a:t>Suggest ways of improving client</a:t>
            </a:r>
            <a:r>
              <a:rPr lang="en-US" sz="2800" dirty="0" smtClean="0">
                <a:latin typeface="Times New Roman" panose="02020603050405020304" pitchFamily="18" charset="0"/>
              </a:rPr>
              <a:t>’</a:t>
            </a:r>
            <a:r>
              <a:rPr lang="en-US" sz="2800" dirty="0" smtClean="0"/>
              <a:t>s coping strategies or suggest ones that have not been attempted</a:t>
            </a:r>
          </a:p>
          <a:p>
            <a:pPr eaLnBrk="1" hangingPunct="1">
              <a:lnSpc>
                <a:spcPct val="90000"/>
              </a:lnSpc>
            </a:pPr>
            <a:r>
              <a:rPr lang="en-US" sz="2800" dirty="0" smtClean="0"/>
              <a:t>Coping strategies should be </a:t>
            </a:r>
            <a:r>
              <a:rPr lang="en-US" sz="2800" u="sng" dirty="0" smtClean="0"/>
              <a:t>practiced</a:t>
            </a:r>
            <a:r>
              <a:rPr lang="en-US" sz="2800" dirty="0" smtClean="0"/>
              <a:t> in session &amp; eventually assigned as homework </a:t>
            </a:r>
          </a:p>
          <a:p>
            <a:pPr eaLnBrk="1" hangingPunct="1">
              <a:lnSpc>
                <a:spcPct val="90000"/>
              </a:lnSpc>
            </a:pPr>
            <a:r>
              <a:rPr lang="en-US" sz="2800" dirty="0" smtClean="0"/>
              <a:t>Review &amp; assess effectiveness of newly practiced strategies </a:t>
            </a:r>
          </a:p>
          <a:p>
            <a:pPr eaLnBrk="1" hangingPunct="1">
              <a:lnSpc>
                <a:spcPct val="90000"/>
              </a:lnSpc>
            </a:pPr>
            <a:endParaRPr lang="en-US" sz="2800" dirty="0" smtClean="0"/>
          </a:p>
        </p:txBody>
      </p:sp>
      <p:sp>
        <p:nvSpPr>
          <p:cNvPr id="2" name="Footer Placeholder 1"/>
          <p:cNvSpPr>
            <a:spLocks noGrp="1"/>
          </p:cNvSpPr>
          <p:nvPr>
            <p:ph type="ftr" sz="quarter" idx="11"/>
          </p:nvPr>
        </p:nvSpPr>
        <p:spPr/>
        <p:txBody>
          <a:bodyPr/>
          <a:lstStyle/>
          <a:p>
            <a:pPr>
              <a:defRPr/>
            </a:pPr>
            <a:r>
              <a:rPr lang="en-US" dirty="0"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7667962" cy="5486400"/>
          </a:xfrm>
        </p:spPr>
        <p:txBody>
          <a:bodyPr/>
          <a:lstStyle/>
          <a:p>
            <a:pPr algn="ctr"/>
            <a:r>
              <a:rPr lang="en-US" sz="6600" dirty="0" smtClean="0"/>
              <a:t> </a:t>
            </a:r>
            <a:r>
              <a:rPr lang="en-US" sz="6600" u="sng" dirty="0" smtClean="0"/>
              <a:t>Example of CBT</a:t>
            </a:r>
            <a:r>
              <a:rPr lang="en-US" sz="6600" dirty="0" smtClean="0"/>
              <a:t>:</a:t>
            </a:r>
            <a:br>
              <a:rPr lang="en-US" sz="6600" dirty="0" smtClean="0"/>
            </a:br>
            <a:r>
              <a:rPr lang="en-US" sz="5400" dirty="0" smtClean="0"/>
              <a:t>Working with problematic beliefs (delusions)</a:t>
            </a:r>
            <a:endParaRPr lang="en-US" sz="5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4186579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6711654" cy="5424139"/>
          </a:xfrm>
        </p:spPr>
        <p:txBody>
          <a:bodyPr>
            <a:normAutofit/>
          </a:bodyPr>
          <a:lstStyle/>
          <a:p>
            <a:pPr marL="0" indent="0" algn="ctr">
              <a:buNone/>
            </a:pPr>
            <a:r>
              <a:rPr lang="en-US" sz="4400" dirty="0" smtClean="0"/>
              <a:t>Video Example-Working with delusions</a:t>
            </a:r>
            <a:endParaRPr lang="en-US" sz="44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602083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400" dirty="0"/>
              <a:t>Training &amp; implementation issues</a:t>
            </a:r>
          </a:p>
          <a:p>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8622680" y="649000"/>
              <a:ext cx="360" cy="360"/>
            </p14:xfrm>
          </p:contentPart>
        </mc:Choice>
        <mc:Fallback xmlns="">
          <p:pic>
            <p:nvPicPr>
              <p:cNvPr id="18" name="Ink 17"/>
              <p:cNvPicPr/>
              <p:nvPr/>
            </p:nvPicPr>
            <p:blipFill>
              <a:blip r:embed="rId3"/>
              <a:stretch>
                <a:fillRect/>
              </a:stretch>
            </p:blipFill>
            <p:spPr>
              <a:xfrm>
                <a:off x="8610800" y="637120"/>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3328880" y="4896280"/>
              <a:ext cx="360" cy="360"/>
            </p14:xfrm>
          </p:contentPart>
        </mc:Choice>
        <mc:Fallback xmlns="">
          <p:pic>
            <p:nvPicPr>
              <p:cNvPr id="19" name="Ink 18"/>
              <p:cNvPicPr/>
              <p:nvPr/>
            </p:nvPicPr>
            <p:blipFill>
              <a:blip r:embed="rId5"/>
              <a:stretch>
                <a:fillRect/>
              </a:stretch>
            </p:blipFill>
            <p:spPr>
              <a:xfrm>
                <a:off x="3317000" y="4884400"/>
                <a:ext cx="24120" cy="24120"/>
              </a:xfrm>
              <a:prstGeom prst="rect">
                <a:avLst/>
              </a:prstGeom>
            </p:spPr>
          </p:pic>
        </mc:Fallback>
      </mc:AlternateContent>
    </p:spTree>
    <p:extLst>
      <p:ext uri="{BB962C8B-B14F-4D97-AF65-F5344CB8AC3E}">
        <p14:creationId xmlns:p14="http://schemas.microsoft.com/office/powerpoint/2010/main" val="18588606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363890" cy="5490882"/>
          </a:xfrm>
        </p:spPr>
        <p:txBody>
          <a:bodyPr/>
          <a:lstStyle/>
          <a:p>
            <a:pPr algn="ctr"/>
            <a:r>
              <a:rPr lang="en-US" b="1" u="sng" dirty="0" smtClean="0"/>
              <a:t>Summary</a:t>
            </a:r>
            <a:r>
              <a:rPr lang="en-US" dirty="0" smtClean="0"/>
              <a:t>:</a:t>
            </a:r>
            <a:br>
              <a:rPr lang="en-US" dirty="0" smtClean="0"/>
            </a:br>
            <a:r>
              <a:rPr lang="en-US" dirty="0" smtClean="0"/>
              <a:t>Where we are with improving treatment for people with schizophrenia and their families?</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4278758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Drake et al, 2009*</a:t>
            </a:r>
            <a:endParaRPr lang="en-US" dirty="0"/>
          </a:p>
        </p:txBody>
      </p:sp>
      <p:sp>
        <p:nvSpPr>
          <p:cNvPr id="3" name="Content Placeholder 2"/>
          <p:cNvSpPr>
            <a:spLocks noGrp="1"/>
          </p:cNvSpPr>
          <p:nvPr>
            <p:ph idx="1"/>
          </p:nvPr>
        </p:nvSpPr>
        <p:spPr/>
        <p:txBody>
          <a:bodyPr>
            <a:normAutofit/>
          </a:bodyPr>
          <a:lstStyle/>
          <a:p>
            <a:pPr>
              <a:defRPr/>
            </a:pPr>
            <a:r>
              <a:rPr lang="en-US" sz="2400" dirty="0" smtClean="0"/>
              <a:t>“Over the last decade, a consensus has emerged regarding a set of evidence-based practices for </a:t>
            </a:r>
            <a:r>
              <a:rPr lang="en-US" sz="2400" b="1" i="1" dirty="0" smtClean="0"/>
              <a:t>schizophrenia</a:t>
            </a:r>
            <a:r>
              <a:rPr lang="en-US" sz="2400" dirty="0" smtClean="0"/>
              <a:t> that address symptom management and psychosocial functioning. </a:t>
            </a:r>
            <a:r>
              <a:rPr lang="en-US" sz="2400" dirty="0" smtClean="0">
                <a:solidFill>
                  <a:schemeClr val="accent1">
                    <a:lumMod val="60000"/>
                    <a:lumOff val="40000"/>
                  </a:schemeClr>
                </a:solidFill>
              </a:rPr>
              <a:t>Yet, surveys suggest that the great majority of the population of individuals with </a:t>
            </a:r>
            <a:r>
              <a:rPr lang="en-US" sz="2400" b="1" i="1" dirty="0" smtClean="0">
                <a:solidFill>
                  <a:schemeClr val="accent1">
                    <a:lumMod val="60000"/>
                    <a:lumOff val="40000"/>
                  </a:schemeClr>
                </a:solidFill>
              </a:rPr>
              <a:t>schizophrenia</a:t>
            </a:r>
            <a:r>
              <a:rPr lang="en-US" sz="2400" dirty="0" smtClean="0">
                <a:solidFill>
                  <a:schemeClr val="accent1">
                    <a:lumMod val="60000"/>
                    <a:lumOff val="40000"/>
                  </a:schemeClr>
                </a:solidFill>
              </a:rPr>
              <a:t> do not receive evidence-based care.”</a:t>
            </a:r>
          </a:p>
          <a:p>
            <a:pPr>
              <a:defRPr/>
            </a:pPr>
            <a:r>
              <a:rPr lang="en-US" sz="1800" dirty="0" smtClean="0"/>
              <a:t>Drake, Robert E.; Bond, Gary R.; </a:t>
            </a:r>
            <a:r>
              <a:rPr lang="en-US" sz="1800" dirty="0" err="1" smtClean="0"/>
              <a:t>Essock</a:t>
            </a:r>
            <a:r>
              <a:rPr lang="en-US" sz="1800" dirty="0" smtClean="0"/>
              <a:t>, Susan M.; </a:t>
            </a:r>
            <a:r>
              <a:rPr lang="en-US" sz="1800" b="1" i="1" dirty="0" smtClean="0"/>
              <a:t>Schizophrenia</a:t>
            </a:r>
            <a:r>
              <a:rPr lang="en-US" sz="1800" dirty="0" smtClean="0"/>
              <a:t> Bulletin, </a:t>
            </a:r>
            <a:r>
              <a:rPr lang="en-US" sz="1800" dirty="0" err="1" smtClean="0"/>
              <a:t>Vol</a:t>
            </a:r>
            <a:r>
              <a:rPr lang="en-US" sz="1800" dirty="0" smtClean="0"/>
              <a:t> 35(4), Jul, </a:t>
            </a:r>
            <a:r>
              <a:rPr lang="en-US" sz="1800" b="1" i="1" dirty="0" smtClean="0"/>
              <a:t>2009</a:t>
            </a:r>
            <a:r>
              <a:rPr lang="en-US" sz="1800" dirty="0" smtClean="0"/>
              <a:t>. pp. 704-713</a:t>
            </a:r>
            <a:r>
              <a:rPr lang="en-US" sz="1600" dirty="0" smtClean="0"/>
              <a:t>.</a:t>
            </a:r>
            <a:endParaRPr lang="en-US" sz="16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320890" cy="1548448"/>
          </a:xfrm>
        </p:spPr>
        <p:txBody>
          <a:bodyPr>
            <a:normAutofit fontScale="90000"/>
          </a:bodyPr>
          <a:lstStyle/>
          <a:p>
            <a:pPr>
              <a:defRPr/>
            </a:pPr>
            <a:r>
              <a:rPr lang="en-US" dirty="0" smtClean="0">
                <a:latin typeface="Century Gothic" pitchFamily="34" charset="0"/>
                <a:ea typeface="Times New Roman"/>
              </a:rPr>
              <a:t>Why is there a gap in implementing evidence-based practices?</a:t>
            </a:r>
            <a:r>
              <a:rPr lang="en-US" dirty="0" smtClean="0">
                <a:latin typeface="Times New Roman"/>
                <a:ea typeface="Calibri"/>
              </a:rPr>
              <a:t/>
            </a:r>
            <a:br>
              <a:rPr lang="en-US" dirty="0" smtClean="0">
                <a:latin typeface="Times New Roman"/>
                <a:ea typeface="Calibri"/>
              </a:rPr>
            </a:br>
            <a:r>
              <a:rPr lang="en-US" dirty="0" smtClean="0">
                <a:latin typeface="Times New Roman"/>
                <a:ea typeface="Calibri"/>
              </a:rPr>
              <a:t/>
            </a:r>
            <a:br>
              <a:rPr lang="en-US" dirty="0" smtClean="0">
                <a:latin typeface="Times New Roman"/>
                <a:ea typeface="Calibri"/>
              </a:rPr>
            </a:br>
            <a:endParaRPr lang="en-US" dirty="0"/>
          </a:p>
        </p:txBody>
      </p:sp>
      <p:sp>
        <p:nvSpPr>
          <p:cNvPr id="3" name="Content Placeholder 2"/>
          <p:cNvSpPr>
            <a:spLocks noGrp="1"/>
          </p:cNvSpPr>
          <p:nvPr>
            <p:ph idx="1"/>
          </p:nvPr>
        </p:nvSpPr>
        <p:spPr/>
        <p:txBody>
          <a:bodyPr>
            <a:normAutofit fontScale="77500" lnSpcReduction="20000"/>
          </a:bodyPr>
          <a:lstStyle/>
          <a:p>
            <a:pPr marL="457200" indent="-457200">
              <a:spcBef>
                <a:spcPts val="0"/>
              </a:spcBef>
              <a:spcAft>
                <a:spcPts val="0"/>
              </a:spcAft>
              <a:buFont typeface="+mj-lt"/>
              <a:buAutoNum type="arabicPeriod"/>
              <a:defRPr/>
            </a:pPr>
            <a:endParaRPr lang="en-US" sz="2400" b="1" dirty="0" smtClean="0">
              <a:latin typeface="Times New Roman"/>
              <a:ea typeface="Times New Roman"/>
            </a:endParaRPr>
          </a:p>
          <a:p>
            <a:pPr>
              <a:spcBef>
                <a:spcPts val="0"/>
              </a:spcBef>
              <a:spcAft>
                <a:spcPts val="0"/>
              </a:spcAft>
              <a:buFont typeface="Wingdings" pitchFamily="2" charset="2"/>
              <a:buChar char="Ø"/>
              <a:defRPr/>
            </a:pPr>
            <a:r>
              <a:rPr lang="en-US" sz="3600" dirty="0" smtClean="0">
                <a:latin typeface="Century Gothic" pitchFamily="34" charset="0"/>
                <a:ea typeface="Times New Roman"/>
              </a:rPr>
              <a:t>Current services are </a:t>
            </a:r>
            <a:r>
              <a:rPr lang="en-US" sz="3600" u="sng" dirty="0" smtClean="0">
                <a:latin typeface="Century Gothic" pitchFamily="34" charset="0"/>
                <a:ea typeface="Times New Roman"/>
              </a:rPr>
              <a:t>not</a:t>
            </a:r>
            <a:r>
              <a:rPr lang="en-US" sz="3600" dirty="0" smtClean="0">
                <a:latin typeface="Century Gothic" pitchFamily="34" charset="0"/>
                <a:ea typeface="Times New Roman"/>
              </a:rPr>
              <a:t> routinely evaluated for evidence for effectiveness</a:t>
            </a:r>
            <a:endParaRPr lang="en-US" sz="3600" dirty="0" smtClean="0">
              <a:latin typeface="Century Gothic" pitchFamily="34" charset="0"/>
              <a:ea typeface="Calibri"/>
            </a:endParaRPr>
          </a:p>
          <a:p>
            <a:pPr>
              <a:spcBef>
                <a:spcPts val="0"/>
              </a:spcBef>
              <a:spcAft>
                <a:spcPts val="0"/>
              </a:spcAft>
              <a:buFont typeface="Wingdings" pitchFamily="2" charset="2"/>
              <a:buChar char="Ø"/>
              <a:defRPr/>
            </a:pPr>
            <a:r>
              <a:rPr lang="en-US" sz="3600" dirty="0" smtClean="0">
                <a:latin typeface="Century Gothic" pitchFamily="34" charset="0"/>
                <a:ea typeface="Times New Roman"/>
              </a:rPr>
              <a:t>The system is married to providing services based on the status quo </a:t>
            </a:r>
          </a:p>
          <a:p>
            <a:pPr marL="1257300" lvl="2" indent="-457200">
              <a:spcBef>
                <a:spcPts val="0"/>
              </a:spcBef>
              <a:buFont typeface="Wingdings" pitchFamily="2" charset="2"/>
              <a:buChar char="Ø"/>
              <a:defRPr/>
            </a:pPr>
            <a:r>
              <a:rPr lang="en-US" sz="3200" dirty="0" smtClean="0">
                <a:latin typeface="Century Gothic" pitchFamily="34" charset="0"/>
                <a:ea typeface="Times New Roman"/>
              </a:rPr>
              <a:t>(“We have always done it this way”, “Everyone does it this way”) </a:t>
            </a:r>
            <a:endParaRPr lang="en-US" sz="3200" dirty="0" smtClean="0">
              <a:latin typeface="Century Gothic" pitchFamily="34" charset="0"/>
              <a:ea typeface="Calibri"/>
            </a:endParaRPr>
          </a:p>
          <a:p>
            <a:pPr>
              <a:spcBef>
                <a:spcPts val="0"/>
              </a:spcBef>
              <a:spcAft>
                <a:spcPts val="0"/>
              </a:spcAft>
              <a:buFont typeface="Wingdings" pitchFamily="2" charset="2"/>
              <a:buChar char="Ø"/>
              <a:defRPr/>
            </a:pPr>
            <a:r>
              <a:rPr lang="en-US" sz="3600" dirty="0" smtClean="0">
                <a:latin typeface="Century Gothic" pitchFamily="34" charset="0"/>
                <a:ea typeface="Times New Roman"/>
              </a:rPr>
              <a:t>Practice often lags behind research</a:t>
            </a:r>
            <a:endParaRPr lang="en-US" sz="3600" dirty="0" smtClean="0">
              <a:latin typeface="Century Gothic" pitchFamily="34" charset="0"/>
              <a:ea typeface="Calibri"/>
            </a:endParaRPr>
          </a:p>
          <a:p>
            <a:pPr marL="0" indent="0">
              <a:buNone/>
              <a:defRPr/>
            </a:pPr>
            <a:r>
              <a:rPr lang="en-US" sz="2300" u="sng" dirty="0" smtClean="0"/>
              <a:t>Source for Slides</a:t>
            </a:r>
            <a:r>
              <a:rPr lang="en-US" sz="2300" dirty="0" smtClean="0"/>
              <a:t>:</a:t>
            </a:r>
            <a:r>
              <a:rPr lang="en-US" sz="3100" dirty="0" smtClean="0"/>
              <a:t>  </a:t>
            </a:r>
            <a:r>
              <a:rPr lang="en-US" sz="2300" dirty="0" smtClean="0"/>
              <a:t>Corrigan, P. et al. 2001. Strategies for Disseminating Evidence-Based Practices to Staff who Treat People with Serious Mental Illness. Psychiatric Services, 52, 1598-1604</a:t>
            </a:r>
            <a:endParaRPr lang="en-US" sz="31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Why psychotherapy is important in addition to medicine</a:t>
            </a:r>
            <a:endParaRPr lang="en-US" sz="3200" dirty="0"/>
          </a:p>
        </p:txBody>
      </p:sp>
      <p:sp>
        <p:nvSpPr>
          <p:cNvPr id="3" name="Content Placeholder 2"/>
          <p:cNvSpPr>
            <a:spLocks noGrp="1"/>
          </p:cNvSpPr>
          <p:nvPr>
            <p:ph idx="1"/>
          </p:nvPr>
        </p:nvSpPr>
        <p:spPr>
          <a:xfrm>
            <a:off x="838200" y="1981200"/>
            <a:ext cx="6711654" cy="4195481"/>
          </a:xfrm>
        </p:spPr>
        <p:txBody>
          <a:bodyPr>
            <a:normAutofit lnSpcReduction="10000"/>
          </a:bodyPr>
          <a:lstStyle/>
          <a:p>
            <a:r>
              <a:rPr lang="en-US" dirty="0" smtClean="0"/>
              <a:t>“Pharmacologic </a:t>
            </a:r>
            <a:r>
              <a:rPr lang="en-US" dirty="0"/>
              <a:t>therapy can leave as many as 60% of psychotic patients with persistent positive and negative symptoms, even when the patients are compliant with their medication instructions</a:t>
            </a:r>
            <a:r>
              <a:rPr lang="en-US" dirty="0" smtClean="0"/>
              <a:t>.</a:t>
            </a:r>
          </a:p>
          <a:p>
            <a:r>
              <a:rPr lang="en-US" dirty="0" smtClean="0"/>
              <a:t> </a:t>
            </a:r>
            <a:r>
              <a:rPr lang="en-US" dirty="0"/>
              <a:t>Furthermore, medication compliance remains a major problem despite the introduction of modern atypical antipsychotics. Studies have shown treatment discontinuation in an estimated 74% of patients in both outpatient and inpatient settings</a:t>
            </a:r>
            <a:r>
              <a:rPr lang="en-US" dirty="0" smtClean="0"/>
              <a:t>.”</a:t>
            </a:r>
          </a:p>
          <a:p>
            <a:r>
              <a:rPr lang="en-US" dirty="0" smtClean="0">
                <a:hlinkClick r:id="rId2"/>
              </a:rPr>
              <a:t>Taken from: </a:t>
            </a:r>
            <a:r>
              <a:rPr lang="en-US" u="sng" dirty="0" smtClean="0">
                <a:hlinkClick r:id="rId2"/>
              </a:rPr>
              <a:t>http</a:t>
            </a:r>
            <a:r>
              <a:rPr lang="en-US" u="sng" dirty="0">
                <a:hlinkClick r:id="rId2"/>
              </a:rPr>
              <a:t>://www.psychiatrictimes.com/schizophrenia/abcs-cognitive-behavioral-therapy-schizophrenia/page/0/1</a:t>
            </a:r>
            <a:endParaRPr lang="en-US" u="sng" dirty="0" smtClean="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7839096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81000"/>
            <a:ext cx="7897290" cy="1472248"/>
          </a:xfrm>
        </p:spPr>
        <p:txBody>
          <a:bodyPr>
            <a:normAutofit fontScale="90000"/>
          </a:bodyPr>
          <a:lstStyle/>
          <a:p>
            <a:pPr>
              <a:defRPr/>
            </a:pPr>
            <a:r>
              <a:rPr lang="en-US" sz="3600" dirty="0">
                <a:ea typeface="Times New Roman"/>
              </a:rPr>
              <a:t>Difficulty in implementing new practices at the administrative level:</a:t>
            </a:r>
            <a:r>
              <a:rPr lang="en-US" sz="3600" dirty="0">
                <a:ea typeface="Calibri"/>
              </a:rPr>
              <a:t/>
            </a:r>
            <a:br>
              <a:rPr lang="en-US" sz="3600" dirty="0">
                <a:ea typeface="Calibri"/>
              </a:rPr>
            </a:br>
            <a:r>
              <a:rPr lang="en-US" dirty="0" smtClean="0">
                <a:latin typeface="Times New Roman"/>
                <a:ea typeface="Calibri"/>
              </a:rPr>
              <a:t/>
            </a:r>
            <a:br>
              <a:rPr lang="en-US" dirty="0" smtClean="0">
                <a:latin typeface="Times New Roman"/>
                <a:ea typeface="Calibri"/>
              </a:rPr>
            </a:br>
            <a:endParaRPr lang="en-US" dirty="0"/>
          </a:p>
        </p:txBody>
      </p:sp>
      <p:sp>
        <p:nvSpPr>
          <p:cNvPr id="3" name="Content Placeholder 2"/>
          <p:cNvSpPr>
            <a:spLocks noGrp="1"/>
          </p:cNvSpPr>
          <p:nvPr>
            <p:ph idx="1"/>
          </p:nvPr>
        </p:nvSpPr>
        <p:spPr>
          <a:xfrm>
            <a:off x="838200" y="1752600"/>
            <a:ext cx="6711654" cy="4195481"/>
          </a:xfrm>
        </p:spPr>
        <p:txBody>
          <a:bodyPr>
            <a:normAutofit/>
          </a:bodyPr>
          <a:lstStyle/>
          <a:p>
            <a:pPr marL="342900" indent="-342900">
              <a:spcBef>
                <a:spcPts val="0"/>
              </a:spcBef>
              <a:spcAft>
                <a:spcPts val="0"/>
              </a:spcAft>
              <a:buFont typeface="+mj-lt"/>
              <a:buAutoNum type="arabicPeriod"/>
              <a:defRPr/>
            </a:pPr>
            <a:r>
              <a:rPr lang="en-US" sz="2400" dirty="0" smtClean="0">
                <a:latin typeface="+mn-lt"/>
                <a:ea typeface="Times New Roman"/>
              </a:rPr>
              <a:t>Threat to the status quo (“We’ve been doing this for years”-- the “sunk costs” of bad investments”  principle) </a:t>
            </a:r>
            <a:endParaRPr lang="en-US" sz="2400" dirty="0" smtClean="0">
              <a:latin typeface="+mn-lt"/>
              <a:ea typeface="Calibri"/>
            </a:endParaRPr>
          </a:p>
          <a:p>
            <a:pPr marL="342900" indent="-342900">
              <a:spcBef>
                <a:spcPts val="0"/>
              </a:spcBef>
              <a:spcAft>
                <a:spcPts val="0"/>
              </a:spcAft>
              <a:buFont typeface="+mj-lt"/>
              <a:buAutoNum type="arabicPeriod"/>
              <a:defRPr/>
            </a:pPr>
            <a:r>
              <a:rPr lang="en-US" sz="2400" dirty="0" smtClean="0">
                <a:latin typeface="+mn-lt"/>
                <a:ea typeface="Times New Roman"/>
              </a:rPr>
              <a:t>Need to change system priorities at high administrative level </a:t>
            </a:r>
            <a:r>
              <a:rPr lang="en-US" sz="2400" u="sng" dirty="0" smtClean="0">
                <a:latin typeface="+mn-lt"/>
                <a:ea typeface="Times New Roman"/>
              </a:rPr>
              <a:t>and</a:t>
            </a:r>
            <a:r>
              <a:rPr lang="en-US" sz="2400" dirty="0" smtClean="0">
                <a:latin typeface="+mn-lt"/>
                <a:ea typeface="Times New Roman"/>
              </a:rPr>
              <a:t> at service level</a:t>
            </a:r>
            <a:endParaRPr lang="en-US" sz="2400" dirty="0" smtClean="0">
              <a:latin typeface="+mn-lt"/>
              <a:ea typeface="Calibri"/>
            </a:endParaRPr>
          </a:p>
          <a:p>
            <a:pPr marL="342900" indent="-342900">
              <a:spcBef>
                <a:spcPts val="0"/>
              </a:spcBef>
              <a:spcAft>
                <a:spcPts val="0"/>
              </a:spcAft>
              <a:buFont typeface="+mj-lt"/>
              <a:buAutoNum type="arabicPeriod"/>
              <a:defRPr/>
            </a:pPr>
            <a:r>
              <a:rPr lang="en-US" sz="2400" dirty="0" smtClean="0">
                <a:latin typeface="+mn-lt"/>
                <a:ea typeface="Times New Roman"/>
              </a:rPr>
              <a:t>Demoralization of staff and limited resources</a:t>
            </a:r>
            <a:endParaRPr lang="en-US" sz="2400" dirty="0" smtClean="0">
              <a:latin typeface="+mn-lt"/>
              <a:ea typeface="Calibri"/>
            </a:endParaRPr>
          </a:p>
          <a:p>
            <a:pPr marL="342900" indent="-342900">
              <a:spcBef>
                <a:spcPts val="0"/>
              </a:spcBef>
              <a:spcAft>
                <a:spcPts val="0"/>
              </a:spcAft>
              <a:buFont typeface="+mj-lt"/>
              <a:buAutoNum type="arabicPeriod"/>
              <a:defRPr/>
            </a:pPr>
            <a:r>
              <a:rPr lang="en-US" sz="2400" dirty="0" smtClean="0">
                <a:latin typeface="+mn-lt"/>
                <a:ea typeface="Times New Roman"/>
              </a:rPr>
              <a:t>Crisis oriented management</a:t>
            </a:r>
            <a:endParaRPr lang="en-US" sz="2400" dirty="0" smtClean="0">
              <a:latin typeface="+mn-lt"/>
              <a:ea typeface="Calibri"/>
            </a:endParaRPr>
          </a:p>
          <a:p>
            <a:pPr marL="342900" indent="-342900">
              <a:spcBef>
                <a:spcPts val="0"/>
              </a:spcBef>
              <a:spcAft>
                <a:spcPts val="0"/>
              </a:spcAft>
              <a:buFont typeface="+mj-lt"/>
              <a:buAutoNum type="arabicPeriod"/>
              <a:defRPr/>
            </a:pPr>
            <a:r>
              <a:rPr lang="en-US" sz="2400" dirty="0" smtClean="0">
                <a:latin typeface="+mn-lt"/>
                <a:ea typeface="Times New Roman"/>
              </a:rPr>
              <a:t>Difficulty “getting the word out”</a:t>
            </a:r>
            <a:endParaRPr lang="en-US" sz="2400" dirty="0" smtClean="0">
              <a:latin typeface="+mn-lt"/>
              <a:ea typeface="Calibri"/>
            </a:endParaRPr>
          </a:p>
          <a:p>
            <a:pPr marL="342900" indent="-342900">
              <a:spcBef>
                <a:spcPts val="0"/>
              </a:spcBef>
              <a:spcAft>
                <a:spcPts val="0"/>
              </a:spcAft>
              <a:buFont typeface="+mj-lt"/>
              <a:buAutoNum type="arabicPeriod"/>
              <a:defRPr/>
            </a:pPr>
            <a:r>
              <a:rPr lang="en-US" sz="2400" dirty="0" smtClean="0">
                <a:latin typeface="+mn-lt"/>
                <a:ea typeface="Times New Roman"/>
              </a:rPr>
              <a:t>Costs of retraining staff</a:t>
            </a:r>
            <a:endParaRPr lang="en-US" sz="2400" dirty="0" smtClean="0">
              <a:latin typeface="+mn-lt"/>
              <a:ea typeface="Calibri"/>
            </a:endParaRP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ea typeface="Times New Roman"/>
              </a:rPr>
              <a:t>Difficulty in implementing new practices at the clinician level</a:t>
            </a:r>
            <a:r>
              <a:rPr lang="en-US" dirty="0" smtClean="0">
                <a:latin typeface="Times New Roman"/>
                <a:ea typeface="Calibri"/>
              </a:rPr>
              <a:t/>
            </a:r>
            <a:br>
              <a:rPr lang="en-US" dirty="0" smtClean="0">
                <a:latin typeface="Times New Roman"/>
                <a:ea typeface="Calibri"/>
              </a:rPr>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spcBef>
                <a:spcPts val="0"/>
              </a:spcBef>
              <a:spcAft>
                <a:spcPts val="0"/>
              </a:spcAft>
              <a:defRPr/>
            </a:pPr>
            <a:r>
              <a:rPr lang="en-US" sz="3500" dirty="0" smtClean="0">
                <a:latin typeface="+mn-lt"/>
                <a:ea typeface="Times New Roman"/>
              </a:rPr>
              <a:t>Individual clinicians lack of knowledge and skills</a:t>
            </a:r>
            <a:endParaRPr lang="en-US" sz="3500" dirty="0" smtClean="0">
              <a:latin typeface="+mn-lt"/>
              <a:ea typeface="Calibri"/>
            </a:endParaRPr>
          </a:p>
          <a:p>
            <a:pPr marL="342900" indent="-342900">
              <a:spcBef>
                <a:spcPts val="0"/>
              </a:spcBef>
              <a:spcAft>
                <a:spcPts val="0"/>
              </a:spcAft>
              <a:defRPr/>
            </a:pPr>
            <a:r>
              <a:rPr lang="en-US" sz="3500" dirty="0" smtClean="0">
                <a:latin typeface="+mn-lt"/>
                <a:ea typeface="Times New Roman"/>
              </a:rPr>
              <a:t>Limited staff time for training</a:t>
            </a:r>
            <a:endParaRPr lang="en-US" sz="3500" dirty="0" smtClean="0">
              <a:latin typeface="+mn-lt"/>
              <a:ea typeface="Calibri"/>
            </a:endParaRPr>
          </a:p>
          <a:p>
            <a:pPr marL="342900" indent="-342900">
              <a:spcBef>
                <a:spcPts val="0"/>
              </a:spcBef>
              <a:spcAft>
                <a:spcPts val="0"/>
              </a:spcAft>
              <a:defRPr/>
            </a:pPr>
            <a:r>
              <a:rPr lang="en-US" sz="3500" dirty="0" smtClean="0">
                <a:latin typeface="+mn-lt"/>
                <a:ea typeface="Times New Roman"/>
              </a:rPr>
              <a:t>Leadership, organizational structure and provider team dynamics that does not actively support implementation of new practices</a:t>
            </a:r>
            <a:endParaRPr lang="en-US" sz="3500" dirty="0" smtClean="0">
              <a:latin typeface="+mn-lt"/>
              <a:ea typeface="Calibri"/>
            </a:endParaRP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Resources</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405004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Picture 002"/>
          <p:cNvPicPr>
            <a:picLocks noGrp="1" noChangeAspect="1" noChangeArrowheads="1"/>
          </p:cNvPicPr>
          <p:nvPr>
            <p:ph sz="half" idx="4294967295"/>
          </p:nvPr>
        </p:nvPicPr>
        <p:blipFill>
          <a:blip r:embed="rId3"/>
          <a:srcRect/>
          <a:stretch>
            <a:fillRect/>
          </a:stretch>
        </p:blipFill>
        <p:spPr>
          <a:xfrm>
            <a:off x="3200400" y="1676400"/>
            <a:ext cx="2714625" cy="4038600"/>
          </a:xfrm>
        </p:spPr>
      </p:pic>
      <p:sp>
        <p:nvSpPr>
          <p:cNvPr id="281602" name="Text Box 3"/>
          <p:cNvSpPr txBox="1">
            <a:spLocks noChangeArrowheads="1"/>
          </p:cNvSpPr>
          <p:nvPr/>
        </p:nvSpPr>
        <p:spPr bwMode="auto">
          <a:xfrm>
            <a:off x="5940425" y="5694363"/>
            <a:ext cx="1139825" cy="366712"/>
          </a:xfrm>
          <a:prstGeom prst="rect">
            <a:avLst/>
          </a:prstGeom>
          <a:noFill/>
          <a:ln w="9525">
            <a:noFill/>
            <a:miter lim="800000"/>
            <a:headEnd/>
            <a:tailEnd/>
          </a:ln>
        </p:spPr>
        <p:txBody>
          <a:bodyPr>
            <a:spAutoFit/>
          </a:bodyPr>
          <a:lstStyle/>
          <a:p>
            <a:pPr eaLnBrk="0" hangingPunct="0"/>
            <a:endParaRPr lang="en-GB" sz="1800" b="1"/>
          </a:p>
        </p:txBody>
      </p:sp>
      <p:pic>
        <p:nvPicPr>
          <p:cNvPr id="281603" name="Picture 4" descr="APPI book"/>
          <p:cNvPicPr>
            <a:picLocks noChangeAspect="1" noChangeArrowheads="1"/>
          </p:cNvPicPr>
          <p:nvPr/>
        </p:nvPicPr>
        <p:blipFill>
          <a:blip r:embed="rId4"/>
          <a:srcRect/>
          <a:stretch>
            <a:fillRect/>
          </a:stretch>
        </p:blipFill>
        <p:spPr bwMode="auto">
          <a:xfrm>
            <a:off x="838200" y="3429000"/>
            <a:ext cx="2093913" cy="3144838"/>
          </a:xfrm>
          <a:prstGeom prst="rect">
            <a:avLst/>
          </a:prstGeom>
          <a:noFill/>
          <a:ln w="9525">
            <a:noFill/>
            <a:miter lim="800000"/>
            <a:headEnd/>
            <a:tailEnd/>
          </a:ln>
        </p:spPr>
      </p:pic>
      <p:pic>
        <p:nvPicPr>
          <p:cNvPr id="267269" name="Picture 5" descr="Picture 001"/>
          <p:cNvPicPr>
            <a:picLocks noGrp="1" noChangeAspect="1" noChangeArrowheads="1"/>
          </p:cNvPicPr>
          <p:nvPr>
            <p:ph sz="half" idx="4294967295"/>
          </p:nvPr>
        </p:nvPicPr>
        <p:blipFill>
          <a:blip r:embed="rId5"/>
          <a:srcRect/>
          <a:stretch>
            <a:fillRect/>
          </a:stretch>
        </p:blipFill>
        <p:spPr>
          <a:xfrm>
            <a:off x="838200" y="152400"/>
            <a:ext cx="2093913" cy="3276600"/>
          </a:xfrm>
        </p:spPr>
      </p:pic>
      <p:pic>
        <p:nvPicPr>
          <p:cNvPr id="281605" name="Picture 6" descr="Back to life"/>
          <p:cNvPicPr>
            <a:picLocks noChangeAspect="1" noChangeArrowheads="1"/>
          </p:cNvPicPr>
          <p:nvPr/>
        </p:nvPicPr>
        <p:blipFill>
          <a:blip r:embed="rId6"/>
          <a:srcRect/>
          <a:stretch>
            <a:fillRect/>
          </a:stretch>
        </p:blipFill>
        <p:spPr bwMode="auto">
          <a:xfrm>
            <a:off x="6019800" y="3276600"/>
            <a:ext cx="1981200" cy="3200400"/>
          </a:xfrm>
          <a:prstGeom prst="rect">
            <a:avLst/>
          </a:prstGeom>
          <a:noFill/>
          <a:ln w="9525">
            <a:noFill/>
            <a:miter lim="800000"/>
            <a:headEnd/>
            <a:tailEnd/>
          </a:ln>
        </p:spPr>
      </p:pic>
      <p:pic>
        <p:nvPicPr>
          <p:cNvPr id="281606" name="Picture 7" descr="Overcoming Distressing Voices"/>
          <p:cNvPicPr>
            <a:picLocks noChangeAspect="1" noChangeArrowheads="1"/>
          </p:cNvPicPr>
          <p:nvPr/>
        </p:nvPicPr>
        <p:blipFill>
          <a:blip r:embed="rId7"/>
          <a:srcRect l="21333" t="13333" r="25333" b="6667"/>
          <a:stretch>
            <a:fillRect/>
          </a:stretch>
        </p:blipFill>
        <p:spPr bwMode="auto">
          <a:xfrm>
            <a:off x="6019800" y="152400"/>
            <a:ext cx="1981200" cy="312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7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Families</a:t>
            </a:r>
            <a:endParaRPr lang="en-US" dirty="0"/>
          </a:p>
        </p:txBody>
      </p:sp>
      <p:sp>
        <p:nvSpPr>
          <p:cNvPr id="3" name="Content Placeholder 2"/>
          <p:cNvSpPr>
            <a:spLocks noGrp="1"/>
          </p:cNvSpPr>
          <p:nvPr>
            <p:ph idx="1"/>
          </p:nvPr>
        </p:nvSpPr>
        <p:spPr/>
        <p:txBody>
          <a:bodyPr>
            <a:normAutofit/>
          </a:bodyPr>
          <a:lstStyle/>
          <a:p>
            <a:r>
              <a:rPr lang="en-US" u="sng" dirty="0"/>
              <a:t>Think You're Crazy? Think Again:  A Resource Book for Cognitive Therapy for Psychosis</a:t>
            </a:r>
            <a:r>
              <a:rPr lang="en-US" dirty="0"/>
              <a:t> By Anthony P. Morrison, Julia Renton, Paul French, Richard </a:t>
            </a:r>
            <a:r>
              <a:rPr lang="en-US" dirty="0" err="1"/>
              <a:t>Bentall</a:t>
            </a:r>
            <a:r>
              <a:rPr lang="en-US" dirty="0"/>
              <a:t>  </a:t>
            </a:r>
          </a:p>
          <a:p>
            <a:r>
              <a:rPr lang="en-US" u="sng" dirty="0"/>
              <a:t>Overcoming Paranoid and Suspicious Thoughts: A self-help guide using cognitive behavioral techniques</a:t>
            </a:r>
            <a:r>
              <a:rPr lang="en-US" dirty="0"/>
              <a:t> by </a:t>
            </a:r>
            <a:r>
              <a:rPr lang="en-US" u="sng" dirty="0">
                <a:hlinkClick r:id="rId3"/>
              </a:rPr>
              <a:t>Daniel Freeman</a:t>
            </a:r>
            <a:r>
              <a:rPr lang="en-US" u="sng" dirty="0"/>
              <a:t>, </a:t>
            </a:r>
            <a:r>
              <a:rPr lang="en-US" u="sng" dirty="0">
                <a:hlinkClick r:id="rId4"/>
              </a:rPr>
              <a:t>Jason Freeman</a:t>
            </a:r>
            <a:r>
              <a:rPr lang="en-US" u="sng" dirty="0"/>
              <a:t>, and </a:t>
            </a:r>
            <a:r>
              <a:rPr lang="en-US" u="sng" dirty="0">
                <a:hlinkClick r:id="rId5"/>
              </a:rPr>
              <a:t>Philippa </a:t>
            </a:r>
            <a:r>
              <a:rPr lang="en-US" u="sng" dirty="0" err="1">
                <a:hlinkClick r:id="rId5"/>
              </a:rPr>
              <a:t>Garety</a:t>
            </a:r>
            <a:r>
              <a:rPr lang="en-US" u="sng" dirty="0"/>
              <a:t>.</a:t>
            </a:r>
            <a:r>
              <a:rPr lang="en-US" dirty="0"/>
              <a:t>  </a:t>
            </a:r>
          </a:p>
          <a:p>
            <a:r>
              <a:rPr lang="en-US" u="sng" dirty="0"/>
              <a:t>Back to </a:t>
            </a:r>
            <a:r>
              <a:rPr lang="en-US" u="sng" dirty="0" err="1"/>
              <a:t>lIfe</a:t>
            </a:r>
            <a:r>
              <a:rPr lang="en-US" u="sng" dirty="0"/>
              <a:t>, Back to normality: Recovery, cognitive therapy and Psychosis. </a:t>
            </a:r>
            <a:r>
              <a:rPr lang="en-US" dirty="0" err="1"/>
              <a:t>Turkington</a:t>
            </a:r>
            <a:r>
              <a:rPr lang="en-US" dirty="0"/>
              <a:t>, D et al (2009) Cambridge University Press: Cambridge. </a:t>
            </a:r>
          </a:p>
          <a:p>
            <a:endParaRPr lang="en-US" dirty="0"/>
          </a:p>
        </p:txBody>
      </p:sp>
      <p:sp>
        <p:nvSpPr>
          <p:cNvPr id="4" name="Footer Placeholder 3"/>
          <p:cNvSpPr>
            <a:spLocks noGrp="1"/>
          </p:cNvSpPr>
          <p:nvPr>
            <p:ph type="ftr" sz="quarter" idx="11"/>
          </p:nvPr>
        </p:nvSpPr>
        <p:spPr/>
        <p:txBody>
          <a:bodyPr/>
          <a:lstStyle/>
          <a:p>
            <a:pPr>
              <a:defRPr/>
            </a:pPr>
            <a:r>
              <a:rPr lang="en-US" dirty="0" smtClean="0"/>
              <a:t>(c) Robert Reiser, 2013, All Rights Reserved</a:t>
            </a:r>
            <a:endParaRPr lang="en-US" dirty="0"/>
          </a:p>
        </p:txBody>
      </p:sp>
    </p:spTree>
    <p:extLst>
      <p:ext uri="{BB962C8B-B14F-4D97-AF65-F5344CB8AC3E}">
        <p14:creationId xmlns:p14="http://schemas.microsoft.com/office/powerpoint/2010/main" val="529352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The Complete Family Guide to Schizophrenia: Helping Your Loved One Get the Most Out of Life (Paperback) </a:t>
            </a:r>
            <a:endParaRPr lang="en-US" dirty="0" smtClean="0"/>
          </a:p>
          <a:p>
            <a:pPr marL="0" indent="0">
              <a:buNone/>
            </a:pPr>
            <a:r>
              <a:rPr lang="en-US" dirty="0" smtClean="0"/>
              <a:t>“Authors </a:t>
            </a:r>
            <a:r>
              <a:rPr lang="en-US" dirty="0"/>
              <a:t>Kim T. </a:t>
            </a:r>
            <a:r>
              <a:rPr lang="en-US" dirty="0" err="1"/>
              <a:t>Mueser</a:t>
            </a:r>
            <a:r>
              <a:rPr lang="en-US" dirty="0"/>
              <a:t>, PhD, and Susan </a:t>
            </a:r>
            <a:r>
              <a:rPr lang="en-US" dirty="0" err="1"/>
              <a:t>Gingerich</a:t>
            </a:r>
            <a:r>
              <a:rPr lang="en-US" dirty="0"/>
              <a:t>, MSW, walk readers through a range of treatment and support options that can lead to a better life for the entire family. </a:t>
            </a:r>
            <a:r>
              <a:rPr lang="en-US" dirty="0" smtClean="0"/>
              <a:t>…Families </a:t>
            </a:r>
            <a:r>
              <a:rPr lang="en-US" dirty="0"/>
              <a:t>learn to help their loved ones manage day-to-day tasks, develop friendships, and set personal life goals. Like no other book, this powerful, practical resource helps families stay connected to the individual behind the disorder so they can work together toward recovery</a:t>
            </a:r>
            <a:r>
              <a:rPr lang="en-US" dirty="0" smtClean="0"/>
              <a:t>.” </a:t>
            </a:r>
          </a:p>
          <a:p>
            <a:endParaRPr lang="en-US" dirty="0" smtClean="0"/>
          </a:p>
          <a:p>
            <a:pPr marL="0" indent="0">
              <a:buNone/>
            </a:pPr>
            <a:r>
              <a:rPr lang="en-US" dirty="0" smtClean="0"/>
              <a:t>Taken from: </a:t>
            </a:r>
            <a:r>
              <a:rPr lang="en-US" dirty="0">
                <a:hlinkClick r:id="rId3"/>
              </a:rPr>
              <a:t>http://schizophrenia.com/media/</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3965828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 the web</a:t>
            </a:r>
          </a:p>
        </p:txBody>
      </p:sp>
      <p:sp>
        <p:nvSpPr>
          <p:cNvPr id="3" name="Content Placeholder 2"/>
          <p:cNvSpPr>
            <a:spLocks noGrp="1"/>
          </p:cNvSpPr>
          <p:nvPr>
            <p:ph idx="1"/>
          </p:nvPr>
        </p:nvSpPr>
        <p:spPr>
          <a:xfrm>
            <a:off x="827700" y="1447803"/>
            <a:ext cx="6711654" cy="4800603"/>
          </a:xfrm>
        </p:spPr>
        <p:txBody>
          <a:bodyPr>
            <a:normAutofit fontScale="32500" lnSpcReduction="20000"/>
          </a:bodyPr>
          <a:lstStyle/>
          <a:p>
            <a:r>
              <a:rPr lang="en-US" sz="7200" dirty="0" smtClean="0"/>
              <a:t>Academy </a:t>
            </a:r>
            <a:r>
              <a:rPr lang="en-US" sz="7200" dirty="0"/>
              <a:t>of Cognitive Therapy</a:t>
            </a:r>
          </a:p>
          <a:p>
            <a:r>
              <a:rPr lang="en-US" sz="7200" u="sng" dirty="0">
                <a:hlinkClick r:id="rId2"/>
              </a:rPr>
              <a:t>http://www.academyofct.org</a:t>
            </a:r>
            <a:endParaRPr lang="en-US" sz="7200" dirty="0"/>
          </a:p>
          <a:p>
            <a:pPr marL="0" indent="0">
              <a:buNone/>
            </a:pPr>
            <a:r>
              <a:rPr lang="en-US" sz="7200" dirty="0"/>
              <a:t>(How to find a cognitive therapist, recommended reading, new research)</a:t>
            </a:r>
          </a:p>
          <a:p>
            <a:endParaRPr lang="en-US" sz="7200" dirty="0"/>
          </a:p>
          <a:p>
            <a:r>
              <a:rPr lang="en-GB" sz="7200" dirty="0"/>
              <a:t>Hearing Voices Network </a:t>
            </a:r>
            <a:r>
              <a:rPr lang="en-GB" sz="7200" u="sng" dirty="0">
                <a:hlinkClick r:id="rId3"/>
              </a:rPr>
              <a:t>http://www.mind.org.uk/Information/Booklets/Other/The+voice+inside.htm</a:t>
            </a:r>
            <a:endParaRPr lang="en-US" sz="7200" dirty="0"/>
          </a:p>
          <a:p>
            <a:pPr marL="0" indent="0">
              <a:buNone/>
            </a:pPr>
            <a:r>
              <a:rPr lang="en-GB" sz="7200" dirty="0"/>
              <a:t>(A practical guide to understanding voice hearing</a:t>
            </a:r>
            <a:r>
              <a:rPr lang="en-GB" sz="7200" dirty="0" smtClean="0"/>
              <a:t>.)</a:t>
            </a:r>
            <a:endParaRPr lang="en-US" sz="7200" dirty="0"/>
          </a:p>
          <a:p>
            <a:r>
              <a:rPr lang="en-GB" dirty="0"/>
              <a:t> </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676102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the web</a:t>
            </a:r>
            <a:endParaRPr lang="en-US" dirty="0"/>
          </a:p>
        </p:txBody>
      </p:sp>
      <p:sp>
        <p:nvSpPr>
          <p:cNvPr id="3" name="Content Placeholder 2"/>
          <p:cNvSpPr>
            <a:spLocks noGrp="1"/>
          </p:cNvSpPr>
          <p:nvPr>
            <p:ph idx="1"/>
          </p:nvPr>
        </p:nvSpPr>
        <p:spPr/>
        <p:txBody>
          <a:bodyPr/>
          <a:lstStyle/>
          <a:p>
            <a:r>
              <a:rPr lang="en-GB" dirty="0"/>
              <a:t> </a:t>
            </a:r>
            <a:r>
              <a:rPr lang="en-GB" u="sng" dirty="0">
                <a:hlinkClick r:id="rId2"/>
              </a:rPr>
              <a:t>www.hearingvoices.org.uk/info_resources11.htm</a:t>
            </a:r>
            <a:endParaRPr lang="en-US" dirty="0"/>
          </a:p>
          <a:p>
            <a:pPr marL="0" indent="0">
              <a:buNone/>
            </a:pPr>
            <a:r>
              <a:rPr lang="en-GB" dirty="0"/>
              <a:t>(Website that gives over 20 examples of good advice on coping with voice hearing)</a:t>
            </a:r>
            <a:endParaRPr lang="en-US" dirty="0"/>
          </a:p>
          <a:p>
            <a:pPr marL="0" indent="0">
              <a:buNone/>
            </a:pPr>
            <a:endParaRPr lang="en-US" dirty="0"/>
          </a:p>
          <a:p>
            <a:r>
              <a:rPr lang="en-GB" dirty="0"/>
              <a:t>www.paranoidthoughts.com</a:t>
            </a:r>
            <a:endParaRPr lang="en-US" dirty="0"/>
          </a:p>
          <a:p>
            <a:pPr marL="0" indent="0">
              <a:buNone/>
            </a:pPr>
            <a:r>
              <a:rPr lang="en-GB" dirty="0"/>
              <a:t>(Helpful advice on coping with paranoia; based on “Overcoming Paranoid and Suspicious Thoughts” book by Freeman, Freeman, and </a:t>
            </a:r>
            <a:r>
              <a:rPr lang="en-GB" dirty="0" err="1" smtClean="0"/>
              <a:t>Garety</a:t>
            </a:r>
            <a:endParaRPr lang="en-US"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7118923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dirty="0" smtClean="0"/>
              <a:t>The PART Program at UCSF</a:t>
            </a:r>
          </a:p>
        </p:txBody>
      </p:sp>
      <p:sp>
        <p:nvSpPr>
          <p:cNvPr id="28675" name="Content Placeholder 2"/>
          <p:cNvSpPr>
            <a:spLocks noGrp="1"/>
          </p:cNvSpPr>
          <p:nvPr>
            <p:ph idx="1"/>
          </p:nvPr>
        </p:nvSpPr>
        <p:spPr>
          <a:xfrm>
            <a:off x="609600" y="1676400"/>
            <a:ext cx="8074025" cy="4192587"/>
          </a:xfrm>
        </p:spPr>
        <p:txBody>
          <a:bodyPr/>
          <a:lstStyle/>
          <a:p>
            <a:pPr eaLnBrk="1" hangingPunct="1">
              <a:lnSpc>
                <a:spcPct val="80000"/>
              </a:lnSpc>
            </a:pPr>
            <a:r>
              <a:rPr lang="en-US" sz="2400" dirty="0" smtClean="0"/>
              <a:t>Close monitoring of symptoms</a:t>
            </a:r>
          </a:p>
          <a:p>
            <a:pPr eaLnBrk="1" hangingPunct="1">
              <a:lnSpc>
                <a:spcPct val="80000"/>
              </a:lnSpc>
            </a:pPr>
            <a:endParaRPr lang="en-US" sz="2400" dirty="0" smtClean="0"/>
          </a:p>
          <a:p>
            <a:pPr eaLnBrk="1" hangingPunct="1">
              <a:lnSpc>
                <a:spcPct val="80000"/>
              </a:lnSpc>
            </a:pPr>
            <a:r>
              <a:rPr lang="en-US" sz="2400" dirty="0" smtClean="0"/>
              <a:t>Comprehensive clinical feedback and provided with treatment recommendations</a:t>
            </a:r>
          </a:p>
          <a:p>
            <a:pPr eaLnBrk="1" hangingPunct="1">
              <a:lnSpc>
                <a:spcPct val="80000"/>
              </a:lnSpc>
            </a:pPr>
            <a:endParaRPr lang="en-US" sz="2400" dirty="0" smtClean="0"/>
          </a:p>
          <a:p>
            <a:pPr eaLnBrk="1" hangingPunct="1">
              <a:lnSpc>
                <a:spcPct val="80000"/>
              </a:lnSpc>
            </a:pPr>
            <a:r>
              <a:rPr lang="en-US" sz="2400" dirty="0" smtClean="0"/>
              <a:t>Paid participation for some assessment procedures</a:t>
            </a:r>
          </a:p>
          <a:p>
            <a:pPr eaLnBrk="1" hangingPunct="1">
              <a:lnSpc>
                <a:spcPct val="80000"/>
              </a:lnSpc>
            </a:pPr>
            <a:endParaRPr lang="en-US" sz="2400" dirty="0" smtClean="0"/>
          </a:p>
          <a:p>
            <a:pPr eaLnBrk="1" hangingPunct="1">
              <a:lnSpc>
                <a:spcPct val="80000"/>
              </a:lnSpc>
            </a:pPr>
            <a:r>
              <a:rPr lang="en-US" sz="2400" dirty="0" smtClean="0"/>
              <a:t>Collaboration with treatment providers</a:t>
            </a:r>
          </a:p>
          <a:p>
            <a:pPr eaLnBrk="1" hangingPunct="1">
              <a:lnSpc>
                <a:spcPct val="80000"/>
              </a:lnSpc>
            </a:pPr>
            <a:endParaRPr lang="en-US" sz="2400" dirty="0" smtClean="0"/>
          </a:p>
          <a:p>
            <a:pPr eaLnBrk="1" hangingPunct="1">
              <a:lnSpc>
                <a:spcPct val="80000"/>
              </a:lnSpc>
            </a:pPr>
            <a:r>
              <a:rPr lang="en-US" sz="2400" dirty="0" smtClean="0"/>
              <a:t>Free consultation with psychiatrist</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PREP/PART Referrals</a:t>
            </a:r>
            <a:endParaRPr lang="en-US" sz="3200" b="0" dirty="0" smtClean="0"/>
          </a:p>
        </p:txBody>
      </p:sp>
      <p:sp>
        <p:nvSpPr>
          <p:cNvPr id="4" name="Content Placeholder 3"/>
          <p:cNvSpPr>
            <a:spLocks noGrp="1"/>
          </p:cNvSpPr>
          <p:nvPr>
            <p:ph idx="1"/>
          </p:nvPr>
        </p:nvSpPr>
        <p:spPr/>
        <p:txBody>
          <a:bodyPr>
            <a:normAutofit/>
          </a:bodyPr>
          <a:lstStyle/>
          <a:p>
            <a:pPr>
              <a:buNone/>
            </a:pPr>
            <a:r>
              <a:rPr lang="en-US" sz="3600" b="1" dirty="0" smtClean="0"/>
              <a:t>Call:</a:t>
            </a:r>
          </a:p>
          <a:p>
            <a:pPr>
              <a:buNone/>
            </a:pPr>
            <a:r>
              <a:rPr lang="en-US" sz="3600" b="1" dirty="0" smtClean="0"/>
              <a:t>(415) 476-7278</a:t>
            </a:r>
          </a:p>
          <a:p>
            <a:pPr>
              <a:buNone/>
            </a:pPr>
            <a:endParaRPr lang="en-US" sz="3600" b="1" dirty="0" smtClean="0"/>
          </a:p>
          <a:p>
            <a:pPr>
              <a:buNone/>
            </a:pPr>
            <a:r>
              <a:rPr lang="en-US" sz="3600" b="1" dirty="0" smtClean="0"/>
              <a:t>Visit:</a:t>
            </a:r>
          </a:p>
          <a:p>
            <a:pPr>
              <a:buNone/>
            </a:pPr>
            <a:r>
              <a:rPr lang="en-US" sz="3600" b="1" dirty="0" smtClean="0">
                <a:hlinkClick r:id="rId3"/>
              </a:rPr>
              <a:t>www.prepwellness.org</a:t>
            </a:r>
            <a:endParaRPr lang="en-US" sz="3600" b="1" dirty="0" smtClean="0"/>
          </a:p>
          <a:p>
            <a:pPr>
              <a:buNone/>
            </a:pP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tint val="100000"/>
                    <a:satMod val="250000"/>
                  </a:schemeClr>
                </a:solidFill>
              </a:rPr>
              <a:t>National Institute for Clinical Excellence (NICE)</a:t>
            </a:r>
          </a:p>
        </p:txBody>
      </p:sp>
      <p:sp>
        <p:nvSpPr>
          <p:cNvPr id="3" name="Content Placeholder 2"/>
          <p:cNvSpPr>
            <a:spLocks noGrp="1"/>
          </p:cNvSpPr>
          <p:nvPr>
            <p:ph idx="1"/>
          </p:nvPr>
        </p:nvSpPr>
        <p:spPr/>
        <p:txBody>
          <a:bodyPr>
            <a:normAutofit/>
          </a:bodyPr>
          <a:lstStyle/>
          <a:p>
            <a:pPr marL="320040" indent="-320040" eaLnBrk="1" fontAlgn="auto" hangingPunct="1">
              <a:spcAft>
                <a:spcPts val="0"/>
              </a:spcAft>
              <a:buClr>
                <a:schemeClr val="tx1">
                  <a:shade val="95000"/>
                </a:schemeClr>
              </a:buClr>
              <a:buFont typeface="Wingdings 2"/>
              <a:buNone/>
              <a:defRPr/>
            </a:pPr>
            <a:r>
              <a:rPr lang="en-US" sz="2400" dirty="0" smtClean="0"/>
              <a:t>“NICE is an independent organisation responsible for providing national guidance on promoting good health and preventing and treating ill health.”</a:t>
            </a:r>
          </a:p>
          <a:p>
            <a:pPr marL="320040" indent="-320040" eaLnBrk="1" fontAlgn="auto" hangingPunct="1">
              <a:spcAft>
                <a:spcPts val="0"/>
              </a:spcAft>
              <a:buClr>
                <a:schemeClr val="tx1">
                  <a:shade val="95000"/>
                </a:schemeClr>
              </a:buClr>
              <a:buFont typeface="Wingdings 2"/>
              <a:buNone/>
              <a:defRPr/>
            </a:pPr>
            <a:endParaRPr lang="en-US" dirty="0" smtClean="0"/>
          </a:p>
          <a:p>
            <a:pPr marL="320040" indent="-320040" eaLnBrk="1" fontAlgn="auto" hangingPunct="1">
              <a:spcAft>
                <a:spcPts val="0"/>
              </a:spcAft>
              <a:buClr>
                <a:schemeClr val="tx1">
                  <a:shade val="95000"/>
                </a:schemeClr>
              </a:buClr>
              <a:buFont typeface="Wingdings 2"/>
              <a:buChar char=""/>
              <a:defRPr/>
            </a:pPr>
            <a:endParaRPr lang="en-US" dirty="0" smtClean="0"/>
          </a:p>
          <a:p>
            <a:pPr marL="320040" indent="-320040" eaLnBrk="1" fontAlgn="auto" hangingPunct="1">
              <a:spcAft>
                <a:spcPts val="0"/>
              </a:spcAft>
              <a:buClr>
                <a:schemeClr val="tx1">
                  <a:shade val="95000"/>
                </a:schemeClr>
              </a:buClr>
              <a:buFont typeface="Wingdings 2"/>
              <a:buNone/>
              <a:defRPr/>
            </a:pPr>
            <a:r>
              <a:rPr lang="en-US" dirty="0" smtClean="0"/>
              <a:t>National Clinical Practice Guideline,  Number CG82</a:t>
            </a:r>
          </a:p>
          <a:p>
            <a:pPr marL="320040" indent="-320040" eaLnBrk="1" fontAlgn="auto" hangingPunct="1">
              <a:spcAft>
                <a:spcPts val="0"/>
              </a:spcAft>
              <a:buClr>
                <a:schemeClr val="tx1">
                  <a:shade val="95000"/>
                </a:schemeClr>
              </a:buClr>
              <a:buFont typeface="Wingdings 2"/>
              <a:buNone/>
              <a:defRPr/>
            </a:pPr>
            <a:endParaRPr lang="en-US" dirty="0" smtClean="0"/>
          </a:p>
          <a:p>
            <a:pPr marL="320040" indent="-320040" eaLnBrk="1" fontAlgn="auto" hangingPunct="1">
              <a:spcAft>
                <a:spcPts val="0"/>
              </a:spcAft>
              <a:buClr>
                <a:schemeClr val="tx1">
                  <a:shade val="95000"/>
                </a:schemeClr>
              </a:buClr>
              <a:buFont typeface="Wingdings 2"/>
              <a:buChar char=""/>
              <a:defRPr/>
            </a:pPr>
            <a:r>
              <a:rPr lang="en-US" dirty="0" smtClean="0"/>
              <a:t>(</a:t>
            </a:r>
            <a:r>
              <a:rPr lang="en-US" u="sng" dirty="0" smtClean="0"/>
              <a:t>Slides  taken directly from NICE guidelines)</a:t>
            </a:r>
          </a:p>
          <a:p>
            <a:pPr marL="320040" indent="-320040" eaLnBrk="1" fontAlgn="auto" hangingPunct="1">
              <a:spcAft>
                <a:spcPts val="0"/>
              </a:spcAft>
              <a:buClr>
                <a:schemeClr val="tx1">
                  <a:shade val="95000"/>
                </a:schemeClr>
              </a:buClr>
              <a:buFont typeface="Wingdings 2"/>
              <a:buChar char=""/>
              <a:defRPr/>
            </a:pPr>
            <a:r>
              <a:rPr lang="en-US" dirty="0" smtClean="0"/>
              <a:t>Retrieved from: http://www.nice.org.uk/</a:t>
            </a:r>
          </a:p>
          <a:p>
            <a:pPr marL="320040" indent="-320040" eaLnBrk="1" fontAlgn="auto" hangingPunct="1">
              <a:spcAft>
                <a:spcPts val="0"/>
              </a:spcAft>
              <a:buClr>
                <a:schemeClr val="tx1">
                  <a:shade val="95000"/>
                </a:schemeClr>
              </a:buClr>
              <a:buFont typeface="Wingdings 2"/>
              <a:buChar char=""/>
              <a:defRPr/>
            </a:pPr>
            <a:endParaRPr lang="en-US" dirty="0"/>
          </a:p>
        </p:txBody>
      </p:sp>
      <p:sp>
        <p:nvSpPr>
          <p:cNvPr id="6" name="Footer Placeholder 5"/>
          <p:cNvSpPr>
            <a:spLocks noGrp="1"/>
          </p:cNvSpPr>
          <p:nvPr>
            <p:ph type="ftr" sz="quarter" idx="11"/>
          </p:nvPr>
        </p:nvSpPr>
        <p:spPr/>
        <p:txBody>
          <a:bodyPr/>
          <a:lstStyle/>
          <a:p>
            <a:pPr>
              <a:defRPr/>
            </a:pPr>
            <a:r>
              <a:rPr lang="en-US" dirty="0" smtClean="0"/>
              <a:t>(c) Robert Reiser, 2013, All Rights Reserved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Your questions</a:t>
            </a:r>
            <a:endParaRPr lang="en-US" sz="4800" dirty="0"/>
          </a:p>
        </p:txBody>
      </p:sp>
      <p:sp>
        <p:nvSpPr>
          <p:cNvPr id="4" name="Footer Placeholder 3"/>
          <p:cNvSpPr>
            <a:spLocks noGrp="1"/>
          </p:cNvSpPr>
          <p:nvPr>
            <p:ph type="ftr" sz="quarter" idx="11"/>
          </p:nvPr>
        </p:nvSpPr>
        <p:spPr/>
        <p:txBody>
          <a:bodyPr/>
          <a:lstStyle/>
          <a:p>
            <a:pPr>
              <a:defRPr/>
            </a:pPr>
            <a:r>
              <a:rPr lang="en-US" smtClean="0"/>
              <a:t>(c) Robert Reiser, 2013, All Rights Reserved</a:t>
            </a:r>
            <a:endParaRPr lang="en-US"/>
          </a:p>
        </p:txBody>
      </p:sp>
    </p:spTree>
    <p:extLst>
      <p:ext uri="{BB962C8B-B14F-4D97-AF65-F5344CB8AC3E}">
        <p14:creationId xmlns:p14="http://schemas.microsoft.com/office/powerpoint/2010/main" val="1887130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6971</TotalTime>
  <Words>5224</Words>
  <Application>Microsoft Office PowerPoint</Application>
  <PresentationFormat>On-screen Show (4:3)</PresentationFormat>
  <Paragraphs>662</Paragraphs>
  <Slides>90</Slides>
  <Notes>55</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Ion</vt:lpstr>
      <vt:lpstr>Chart</vt:lpstr>
      <vt:lpstr> NAMI Marin General Meeting  Introduction to CBT for Psychosis (CBT-P):</vt:lpstr>
      <vt:lpstr>Plan for tonight</vt:lpstr>
      <vt:lpstr>PowerPoint Presentation</vt:lpstr>
      <vt:lpstr> </vt:lpstr>
      <vt:lpstr>What is “evidence-based treatment”?  </vt:lpstr>
      <vt:lpstr>“Evidence-based Optimism”</vt:lpstr>
      <vt:lpstr>Some problems pointed out by researchers</vt:lpstr>
      <vt:lpstr>Why psychotherapy is important in addition to medicine</vt:lpstr>
      <vt:lpstr>National Institute for Clinical Excellence (NICE)</vt:lpstr>
      <vt:lpstr>NICE Guidelines- Effective psychosocial treatments*</vt:lpstr>
      <vt:lpstr>NICE Guidelines- Summary</vt:lpstr>
      <vt:lpstr>Delivering psychological interventions, NICE guidelines</vt:lpstr>
      <vt:lpstr>Family intervention should:  </vt:lpstr>
      <vt:lpstr>Effectiveness of CBT</vt:lpstr>
      <vt:lpstr>  Sensky, T., Turkington, D., Kingdon, D., Scott, J., Scott, J.L., Siddle, R., O'Carroll, M., &amp; Barnes, T.R.E.   A RANDOMIZED CONTROLLED TRIAL OF COGNITIVE-BEHAVIOURAL THERAPY FOR PERSISTENT SYMPTOMS IN SCHIZOPHRENIA RESISTANT TO MEDICATION.    i Archives of General Psychiatry  2000, 57, 165-172. Note: slides 15-24 taken from Turkington, CIMH workshop, May, 2013. </vt:lpstr>
      <vt:lpstr>‘BEFRIENDING’ </vt:lpstr>
      <vt:lpstr>Sensky et al. (2000) A randomized controlled trial of cognitive-behavioral therapy for persistent symptoms in schizophrenia resistant to medication. </vt:lpstr>
      <vt:lpstr>DEPRESSION SCORES (Montgomery-Asberg Depression Rating Scale)</vt:lpstr>
      <vt:lpstr>TOTAL SYMPTOM SCORES (Comprehensive psychopathological rating scale)</vt:lpstr>
      <vt:lpstr>SUICIDAL BELIEFS</vt:lpstr>
      <vt:lpstr>CBT versus befriending interventions in schizophrenia resistant to medication  on negative symptoms</vt:lpstr>
      <vt:lpstr>Befriending vs CBT Study Results</vt:lpstr>
      <vt:lpstr>PowerPoint Presentation</vt:lpstr>
      <vt:lpstr>Current Evidence (psychosis) </vt:lpstr>
      <vt:lpstr>Some ineffective or harmful treatments for schizophrenia</vt:lpstr>
      <vt:lpstr>PowerPoint Presentation</vt:lpstr>
      <vt:lpstr>DSM V: Schizophrenia</vt:lpstr>
      <vt:lpstr>DSM V: Schizophrenia</vt:lpstr>
      <vt:lpstr>Positive symptoms</vt:lpstr>
      <vt:lpstr>Negative symptoms (a5)</vt:lpstr>
      <vt:lpstr>Onset</vt:lpstr>
      <vt:lpstr>Demographics, Risk Factors</vt:lpstr>
      <vt:lpstr>Course of Illness, traditional view</vt:lpstr>
      <vt:lpstr>But, how certain are we on the course of schizophrenia</vt:lpstr>
      <vt:lpstr>Course and prognosis, continued</vt:lpstr>
      <vt:lpstr>Recovery From Schizophrenia: An International Perspective (WHO)</vt:lpstr>
      <vt:lpstr>Outcome-Revisited</vt:lpstr>
      <vt:lpstr>Predictors of Course of Illness       </vt:lpstr>
      <vt:lpstr>Predictors of Course of Illness </vt:lpstr>
      <vt:lpstr>Familial pattern</vt:lpstr>
      <vt:lpstr>PowerPoint Presentation</vt:lpstr>
      <vt:lpstr> CBT:General approach  </vt:lpstr>
      <vt:lpstr>CBT, general approach</vt:lpstr>
      <vt:lpstr>Underlying philosophy of treatment     </vt:lpstr>
      <vt:lpstr>Specific Treatment  Approach</vt:lpstr>
      <vt:lpstr>Setting goals for treatment</vt:lpstr>
      <vt:lpstr>CBT stages of treatment</vt:lpstr>
      <vt:lpstr>“Columbo” Style</vt:lpstr>
      <vt:lpstr> Example of CBT:  Normalizing, destigmatizing</vt:lpstr>
      <vt:lpstr>Exercise: Try to find an explanation for this problem that is normalizing</vt:lpstr>
      <vt:lpstr>Using the Vulnerability-Stress Model</vt:lpstr>
      <vt:lpstr>Vulnerability-stress model (Kingdon, D., San Jose Presentation, 2004)</vt:lpstr>
      <vt:lpstr> Example of CBT: Problem-solving, improving coping strategies</vt:lpstr>
      <vt:lpstr>PowerPoint Presentation</vt:lpstr>
      <vt:lpstr>PowerPoint Presentation</vt:lpstr>
      <vt:lpstr>ABC model (Ellis, 1962)</vt:lpstr>
      <vt:lpstr>ABC model (Ellis, 1962)</vt:lpstr>
      <vt:lpstr>Goal: Improving Client’s Coping Strategies</vt:lpstr>
      <vt:lpstr>Possible coping strategies for voices</vt:lpstr>
      <vt:lpstr>Possible coping strategies for Voices</vt:lpstr>
      <vt:lpstr>PowerPoint Presentation</vt:lpstr>
      <vt:lpstr>What creates additional psychological vulnerability for individuals with schizophrenia</vt:lpstr>
      <vt:lpstr>Alternate Explanatory Models (Firth,1987)</vt:lpstr>
      <vt:lpstr>Alternate Explanatory Models (Firth,1987)</vt:lpstr>
      <vt:lpstr>Alternate Explanatory Models (Hemsley, 1986)</vt:lpstr>
      <vt:lpstr> Example of CBT: Problem-solving, improving coping strategies</vt:lpstr>
      <vt:lpstr>PowerPoint Presentation</vt:lpstr>
      <vt:lpstr>PowerPoint Presentation</vt:lpstr>
      <vt:lpstr>ABC model (Ellis, 1962)</vt:lpstr>
      <vt:lpstr>ABC model (Ellis, 1962)</vt:lpstr>
      <vt:lpstr>Improving coping strategies</vt:lpstr>
      <vt:lpstr>Behavioral Activation-Activity Scheduling</vt:lpstr>
      <vt:lpstr>Enhancing Client’s Coping Strategies: Summary</vt:lpstr>
      <vt:lpstr> Example of CBT: Working with problematic beliefs (delusions)</vt:lpstr>
      <vt:lpstr>PowerPoint Presentation</vt:lpstr>
      <vt:lpstr>PowerPoint Presentation</vt:lpstr>
      <vt:lpstr>Summary: Where we are with improving treatment for people with schizophrenia and their families?</vt:lpstr>
      <vt:lpstr>Drake et al, 2009*</vt:lpstr>
      <vt:lpstr>Why is there a gap in implementing evidence-based practices?  </vt:lpstr>
      <vt:lpstr>Difficulty in implementing new practices at the administrative level:  </vt:lpstr>
      <vt:lpstr>Difficulty in implementing new practices at the clinician level </vt:lpstr>
      <vt:lpstr>PowerPoint Presentation</vt:lpstr>
      <vt:lpstr>PowerPoint Presentation</vt:lpstr>
      <vt:lpstr>Resources for Families</vt:lpstr>
      <vt:lpstr>Suggested resources</vt:lpstr>
      <vt:lpstr>Resources on the web</vt:lpstr>
      <vt:lpstr>Resources on the web</vt:lpstr>
      <vt:lpstr>The PART Program at UCSF</vt:lpstr>
      <vt:lpstr>PREP/PART Referrals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Reiser</dc:creator>
  <cp:lastModifiedBy>Robert Reiser</cp:lastModifiedBy>
  <cp:revision>193</cp:revision>
  <dcterms:created xsi:type="dcterms:W3CDTF">2010-04-06T17:41:09Z</dcterms:created>
  <dcterms:modified xsi:type="dcterms:W3CDTF">2013-09-20T18:41:33Z</dcterms:modified>
</cp:coreProperties>
</file>